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10" r:id="rId3"/>
    <p:sldId id="319" r:id="rId4"/>
    <p:sldId id="339" r:id="rId5"/>
    <p:sldId id="397" r:id="rId6"/>
    <p:sldId id="396" r:id="rId7"/>
    <p:sldId id="343" r:id="rId8"/>
    <p:sldId id="374" r:id="rId9"/>
    <p:sldId id="375" r:id="rId10"/>
    <p:sldId id="344" r:id="rId11"/>
    <p:sldId id="376" r:id="rId12"/>
    <p:sldId id="398" r:id="rId13"/>
    <p:sldId id="393" r:id="rId14"/>
    <p:sldId id="399" r:id="rId15"/>
    <p:sldId id="401" r:id="rId16"/>
    <p:sldId id="403" r:id="rId17"/>
    <p:sldId id="400" r:id="rId18"/>
    <p:sldId id="404" r:id="rId19"/>
    <p:sldId id="405" r:id="rId20"/>
    <p:sldId id="340" r:id="rId21"/>
    <p:sldId id="378" r:id="rId22"/>
    <p:sldId id="379" r:id="rId23"/>
    <p:sldId id="380" r:id="rId24"/>
    <p:sldId id="381" r:id="rId25"/>
    <p:sldId id="382" r:id="rId26"/>
    <p:sldId id="383" r:id="rId27"/>
    <p:sldId id="384" r:id="rId28"/>
    <p:sldId id="406" r:id="rId29"/>
    <p:sldId id="407" r:id="rId30"/>
    <p:sldId id="408" r:id="rId31"/>
    <p:sldId id="411" r:id="rId32"/>
    <p:sldId id="412" r:id="rId33"/>
    <p:sldId id="413" r:id="rId34"/>
    <p:sldId id="414" r:id="rId35"/>
    <p:sldId id="410" r:id="rId36"/>
    <p:sldId id="415" r:id="rId37"/>
    <p:sldId id="346" r:id="rId38"/>
    <p:sldId id="416" r:id="rId39"/>
    <p:sldId id="395" r:id="rId40"/>
    <p:sldId id="417" r:id="rId41"/>
    <p:sldId id="420" r:id="rId42"/>
    <p:sldId id="421" r:id="rId43"/>
    <p:sldId id="418" r:id="rId44"/>
    <p:sldId id="419" r:id="rId45"/>
    <p:sldId id="40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219" autoAdjust="0"/>
  </p:normalViewPr>
  <p:slideViewPr>
    <p:cSldViewPr snapToGrid="0">
      <p:cViewPr varScale="1">
        <p:scale>
          <a:sx n="52" d="100"/>
          <a:sy n="52" d="100"/>
        </p:scale>
        <p:origin x="12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44436-3042-423E-8622-67784C696D46}" type="datetimeFigureOut">
              <a:rPr lang="en-AU" smtClean="0"/>
              <a:t>30/05/2018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121EB-9894-48C6-A537-A1E0F1FB2FD6}" type="slidenum">
              <a:rPr lang="en-AU" smtClean="0"/>
              <a:t>‹#›</a:t>
            </a:fld>
            <a:endParaRPr lang="en-AU"/>
          </a:p>
        </p:txBody>
      </p:sp>
    </p:spTree>
    <p:extLst>
      <p:ext uri="{BB962C8B-B14F-4D97-AF65-F5344CB8AC3E}">
        <p14:creationId xmlns:p14="http://schemas.microsoft.com/office/powerpoint/2010/main" val="3961138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1</a:t>
            </a:fld>
            <a:endParaRPr lang="en-AU"/>
          </a:p>
        </p:txBody>
      </p:sp>
    </p:spTree>
    <p:extLst>
      <p:ext uri="{BB962C8B-B14F-4D97-AF65-F5344CB8AC3E}">
        <p14:creationId xmlns:p14="http://schemas.microsoft.com/office/powerpoint/2010/main" val="2308419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registration:</a:t>
            </a:r>
          </a:p>
          <a:p>
            <a:pPr marL="228600" indent="-228600">
              <a:buFont typeface="+mj-lt"/>
              <a:buAutoNum type="arabicPeriod"/>
            </a:pPr>
            <a:r>
              <a:rPr lang="en-US" dirty="0"/>
              <a:t>Controlling for either amplitude or phase variation (with phase variation being more commonly controlled for).</a:t>
            </a:r>
          </a:p>
          <a:p>
            <a:pPr marL="0" indent="0">
              <a:buFont typeface="+mj-lt"/>
              <a:buNone/>
            </a:pPr>
            <a:endParaRPr lang="en-US" dirty="0"/>
          </a:p>
          <a:p>
            <a:pPr marL="0" indent="0">
              <a:buFont typeface="+mj-lt"/>
              <a:buNone/>
            </a:pPr>
            <a:r>
              <a:rPr lang="en-US" dirty="0"/>
              <a:t>Talk to the temporal shifts in the handwriting graph.</a:t>
            </a:r>
          </a:p>
          <a:p>
            <a:endParaRPr lang="en-US" dirty="0"/>
          </a:p>
        </p:txBody>
      </p:sp>
      <p:sp>
        <p:nvSpPr>
          <p:cNvPr id="4" name="Slide Number Placeholder 3"/>
          <p:cNvSpPr>
            <a:spLocks noGrp="1"/>
          </p:cNvSpPr>
          <p:nvPr>
            <p:ph type="sldNum" sz="quarter" idx="10"/>
          </p:nvPr>
        </p:nvSpPr>
        <p:spPr/>
        <p:txBody>
          <a:bodyPr/>
          <a:lstStyle/>
          <a:p>
            <a:fld id="{1DEBB2FF-8BB0-415A-99F8-6DB6CD68C5F4}" type="slidenum">
              <a:rPr lang="en-US" smtClean="0"/>
              <a:t>10</a:t>
            </a:fld>
            <a:endParaRPr lang="en-US" dirty="0"/>
          </a:p>
        </p:txBody>
      </p:sp>
    </p:spTree>
    <p:extLst>
      <p:ext uri="{BB962C8B-B14F-4D97-AF65-F5344CB8AC3E}">
        <p14:creationId xmlns:p14="http://schemas.microsoft.com/office/powerpoint/2010/main" val="3492384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mention here that there are different methods of curve registration such as landmark and global registration.</a:t>
            </a:r>
          </a:p>
          <a:p>
            <a:endParaRPr lang="en-US" dirty="0"/>
          </a:p>
          <a:p>
            <a:r>
              <a:rPr lang="en-US" dirty="0"/>
              <a:t>Both of these approaches are within the software package provided by Ramsay and Silverman on the FDA website. </a:t>
            </a:r>
          </a:p>
          <a:p>
            <a:endParaRPr lang="en-US" dirty="0"/>
          </a:p>
        </p:txBody>
      </p:sp>
      <p:sp>
        <p:nvSpPr>
          <p:cNvPr id="4" name="Slide Number Placeholder 3"/>
          <p:cNvSpPr>
            <a:spLocks noGrp="1"/>
          </p:cNvSpPr>
          <p:nvPr>
            <p:ph type="sldNum" sz="quarter" idx="10"/>
          </p:nvPr>
        </p:nvSpPr>
        <p:spPr/>
        <p:txBody>
          <a:bodyPr/>
          <a:lstStyle/>
          <a:p>
            <a:fld id="{1DEBB2FF-8BB0-415A-99F8-6DB6CD68C5F4}" type="slidenum">
              <a:rPr lang="en-US" smtClean="0"/>
              <a:t>11</a:t>
            </a:fld>
            <a:endParaRPr lang="en-US" dirty="0"/>
          </a:p>
        </p:txBody>
      </p:sp>
    </p:spTree>
    <p:extLst>
      <p:ext uri="{BB962C8B-B14F-4D97-AF65-F5344CB8AC3E}">
        <p14:creationId xmlns:p14="http://schemas.microsoft.com/office/powerpoint/2010/main" val="2021999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Re-iterate that FDA goes across both testing predictions and finding patterns. </a:t>
            </a:r>
          </a:p>
        </p:txBody>
      </p:sp>
      <p:sp>
        <p:nvSpPr>
          <p:cNvPr id="4" name="Slide Number Placeholder 3"/>
          <p:cNvSpPr>
            <a:spLocks noGrp="1"/>
          </p:cNvSpPr>
          <p:nvPr>
            <p:ph type="sldNum" sz="quarter" idx="10"/>
          </p:nvPr>
        </p:nvSpPr>
        <p:spPr/>
        <p:txBody>
          <a:bodyPr/>
          <a:lstStyle/>
          <a:p>
            <a:fld id="{1DEBB2FF-8BB0-415A-99F8-6DB6CD68C5F4}" type="slidenum">
              <a:rPr lang="en-US" smtClean="0"/>
              <a:t>12</a:t>
            </a:fld>
            <a:endParaRPr lang="en-US" dirty="0"/>
          </a:p>
        </p:txBody>
      </p:sp>
    </p:spTree>
    <p:extLst>
      <p:ext uri="{BB962C8B-B14F-4D97-AF65-F5344CB8AC3E}">
        <p14:creationId xmlns:p14="http://schemas.microsoft.com/office/powerpoint/2010/main" val="1927471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a:solidFill>
                  <a:schemeClr val="tx1"/>
                </a:solidFill>
                <a:latin typeface="+mn-lt"/>
                <a:ea typeface="+mn-ea"/>
                <a:cs typeface="+mn-cs"/>
              </a:rPr>
              <a:t>Introduce these techniques briefly but also mention that these come from the early developments of FDA captured in these three texts.</a:t>
            </a:r>
            <a:endParaRPr lang="en-AU" i="0" dirty="0"/>
          </a:p>
        </p:txBody>
      </p:sp>
      <p:sp>
        <p:nvSpPr>
          <p:cNvPr id="4" name="Slide Number Placeholder 3"/>
          <p:cNvSpPr>
            <a:spLocks noGrp="1"/>
          </p:cNvSpPr>
          <p:nvPr>
            <p:ph type="sldNum" sz="quarter" idx="10"/>
          </p:nvPr>
        </p:nvSpPr>
        <p:spPr/>
        <p:txBody>
          <a:bodyPr/>
          <a:lstStyle/>
          <a:p>
            <a:fld id="{14A121EB-9894-48C6-A537-A1E0F1FB2FD6}" type="slidenum">
              <a:rPr lang="en-AU" smtClean="0"/>
              <a:t>13</a:t>
            </a:fld>
            <a:endParaRPr lang="en-AU"/>
          </a:p>
        </p:txBody>
      </p:sp>
    </p:spTree>
    <p:extLst>
      <p:ext uri="{BB962C8B-B14F-4D97-AF65-F5344CB8AC3E}">
        <p14:creationId xmlns:p14="http://schemas.microsoft.com/office/powerpoint/2010/main" val="2941239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1" u="none" strike="noStrike" kern="1200" baseline="0" dirty="0">
                <a:solidFill>
                  <a:schemeClr val="tx1"/>
                </a:solidFill>
                <a:latin typeface="+mn-lt"/>
                <a:ea typeface="+mn-ea"/>
                <a:cs typeface="+mn-cs"/>
              </a:rPr>
              <a:t>fPCA</a:t>
            </a:r>
          </a:p>
          <a:p>
            <a:r>
              <a:rPr lang="en-AU" sz="1200" b="0" i="0" u="none" strike="noStrike" kern="1200" baseline="0" dirty="0">
                <a:solidFill>
                  <a:schemeClr val="tx1"/>
                </a:solidFill>
                <a:latin typeface="+mn-lt"/>
                <a:ea typeface="+mn-ea"/>
                <a:cs typeface="+mn-cs"/>
              </a:rPr>
              <a:t>Touch on this briefly, but go through in more detail later in the presentation. </a:t>
            </a:r>
          </a:p>
          <a:p>
            <a:endParaRPr lang="en-AU" sz="1200" b="0" i="0" u="none" strike="noStrike" kern="1200" baseline="0" dirty="0">
              <a:solidFill>
                <a:schemeClr val="tx1"/>
              </a:solidFill>
              <a:latin typeface="+mn-lt"/>
              <a:ea typeface="+mn-ea"/>
              <a:cs typeface="+mn-cs"/>
            </a:endParaRPr>
          </a:p>
          <a:p>
            <a:r>
              <a:rPr lang="en-AU" sz="1200" b="0" i="1" u="none" strike="noStrike" kern="1200" baseline="0" dirty="0">
                <a:solidFill>
                  <a:schemeClr val="tx1"/>
                </a:solidFill>
                <a:latin typeface="+mn-lt"/>
                <a:ea typeface="+mn-ea"/>
                <a:cs typeface="+mn-cs"/>
              </a:rPr>
              <a:t>CCA</a:t>
            </a:r>
          </a:p>
          <a:p>
            <a:r>
              <a:rPr lang="en-AU" sz="1200" b="0" i="0" u="none" strike="noStrike" kern="1200" baseline="0" dirty="0">
                <a:solidFill>
                  <a:schemeClr val="tx1"/>
                </a:solidFill>
                <a:latin typeface="+mn-lt"/>
                <a:ea typeface="+mn-ea"/>
                <a:cs typeface="+mn-cs"/>
              </a:rPr>
              <a:t>A functional version of canonical correlation analysis, identifying components of variability in each of the two sets of observations which are highly correlated with one another.</a:t>
            </a:r>
          </a:p>
          <a:p>
            <a:endParaRPr lang="en-AU" sz="1200" b="0" i="0" u="none" strike="noStrike" kern="1200" baseline="0" dirty="0">
              <a:solidFill>
                <a:schemeClr val="tx1"/>
              </a:solidFill>
              <a:latin typeface="+mn-lt"/>
              <a:ea typeface="+mn-ea"/>
              <a:cs typeface="+mn-cs"/>
            </a:endParaRPr>
          </a:p>
          <a:p>
            <a:r>
              <a:rPr lang="en-AU" sz="1200" b="0" i="1" u="none" strike="noStrike" kern="1200" baseline="0" dirty="0">
                <a:solidFill>
                  <a:schemeClr val="tx1"/>
                </a:solidFill>
                <a:latin typeface="+mn-lt"/>
                <a:ea typeface="+mn-ea"/>
                <a:cs typeface="+mn-cs"/>
              </a:rPr>
              <a:t>FLM</a:t>
            </a:r>
          </a:p>
          <a:p>
            <a:r>
              <a:rPr lang="en-AU" sz="1200" b="0" i="0" u="none" strike="noStrike" kern="1200" baseline="0" dirty="0">
                <a:solidFill>
                  <a:schemeClr val="tx1"/>
                </a:solidFill>
                <a:latin typeface="+mn-lt"/>
                <a:ea typeface="+mn-ea"/>
                <a:cs typeface="+mn-cs"/>
              </a:rPr>
              <a:t>An interesting application of FDA involves the construction of functional models that describe the relation between an outcome variable and an explanatory variable. Such models are termed functional linear models (FLMs). In functional linear models, the functions could be the outcome or the predictors or both (Ullah &amp; Finch, 2013).</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Because of the nature of functional statistics, it is difficult to attempt to derive a theoretical null distribution for any given test statistic since we would need to account for selecting a smoothing parameter as well as the smoothing itself. Instead, the package employs a permutation test methodology. This involves constructing a null distribution from the observed data directly. If there is no relationship between the response and the covariates, it should make no difference if we randomly rearrange the way they are paired. To see what a result might look in this case, we can simply perform the experiment of rearranging the vector of responses while keeping the covariates in the same order and trying to fit the model again. The advantage of this is that we no longer need to rely on distributional assumptions. The disadvantage is that we cannot test for the significance of an individual covariate among many models (Ramsay, Hooker &amp; Graves, 2009).</a:t>
            </a:r>
          </a:p>
          <a:p>
            <a:endParaRPr lang="en-AU" sz="1200" b="0" i="0" u="none" strike="noStrike" kern="1200" baseline="0" dirty="0">
              <a:solidFill>
                <a:schemeClr val="tx1"/>
              </a:solidFill>
              <a:latin typeface="+mn-lt"/>
              <a:ea typeface="+mn-ea"/>
              <a:cs typeface="+mn-cs"/>
            </a:endParaRPr>
          </a:p>
          <a:p>
            <a:r>
              <a:rPr lang="en-AU" sz="1200" b="0" i="1" u="none" strike="noStrike" kern="1200" baseline="0" dirty="0">
                <a:solidFill>
                  <a:schemeClr val="tx1"/>
                </a:solidFill>
                <a:latin typeface="+mn-lt"/>
                <a:ea typeface="+mn-ea"/>
                <a:cs typeface="+mn-cs"/>
              </a:rPr>
              <a:t>PDA</a:t>
            </a:r>
          </a:p>
          <a:p>
            <a:r>
              <a:rPr lang="en-AU" sz="1200" b="0" i="0" u="none" strike="noStrike" kern="1200" baseline="0" dirty="0">
                <a:solidFill>
                  <a:schemeClr val="tx1"/>
                </a:solidFill>
                <a:latin typeface="+mn-lt"/>
                <a:ea typeface="+mn-ea"/>
                <a:cs typeface="+mn-cs"/>
              </a:rPr>
              <a:t>A PDA model looks for a linear differential operator to represent covariation between </a:t>
            </a:r>
            <a:r>
              <a:rPr lang="en-AU" sz="1200" b="0" i="1" u="none" strike="noStrike" kern="1200" baseline="0" dirty="0">
                <a:solidFill>
                  <a:schemeClr val="tx1"/>
                </a:solidFill>
                <a:latin typeface="+mn-lt"/>
                <a:ea typeface="+mn-ea"/>
                <a:cs typeface="+mn-cs"/>
              </a:rPr>
              <a:t>x </a:t>
            </a:r>
            <a:r>
              <a:rPr lang="en-AU" sz="1200" b="0" i="0" u="none" strike="noStrike" kern="1200" baseline="0" dirty="0">
                <a:solidFill>
                  <a:schemeClr val="tx1"/>
                </a:solidFill>
                <a:latin typeface="+mn-lt"/>
                <a:ea typeface="+mn-ea"/>
                <a:cs typeface="+mn-cs"/>
              </a:rPr>
              <a:t>and </a:t>
            </a:r>
            <a:r>
              <a:rPr lang="en-AU" sz="1200" b="0" i="1" u="none" strike="noStrike" kern="1200" baseline="0" dirty="0">
                <a:solidFill>
                  <a:schemeClr val="tx1"/>
                </a:solidFill>
                <a:latin typeface="+mn-lt"/>
                <a:ea typeface="+mn-ea"/>
                <a:cs typeface="+mn-cs"/>
              </a:rPr>
              <a:t>Dx</a:t>
            </a:r>
            <a:r>
              <a:rPr lang="en-AU" sz="1200" b="0" i="0" u="none" strike="noStrike" kern="1200" baseline="0" dirty="0">
                <a:solidFill>
                  <a:schemeClr val="tx1"/>
                </a:solidFill>
                <a:latin typeface="+mn-lt"/>
                <a:ea typeface="+mn-ea"/>
                <a:cs typeface="+mn-cs"/>
              </a:rPr>
              <a:t>. This method has been labelled </a:t>
            </a:r>
            <a:r>
              <a:rPr lang="en-AU" sz="1200" b="0" i="1" u="none" strike="noStrike" kern="1200" baseline="0" dirty="0">
                <a:solidFill>
                  <a:schemeClr val="tx1"/>
                </a:solidFill>
                <a:latin typeface="+mn-lt"/>
                <a:ea typeface="+mn-ea"/>
                <a:cs typeface="+mn-cs"/>
              </a:rPr>
              <a:t>principal differential analysis </a:t>
            </a:r>
            <a:r>
              <a:rPr lang="en-AU" sz="1200" b="0" i="0" u="none" strike="noStrike" kern="1200" baseline="0" dirty="0">
                <a:solidFill>
                  <a:schemeClr val="tx1"/>
                </a:solidFill>
                <a:latin typeface="+mn-lt"/>
                <a:ea typeface="+mn-ea"/>
                <a:cs typeface="+mn-cs"/>
              </a:rPr>
              <a:t>(PDA)</a:t>
            </a:r>
          </a:p>
          <a:p>
            <a:r>
              <a:rPr lang="en-AU" sz="1200" b="0" i="0" u="none" strike="noStrike" kern="1200" baseline="0" dirty="0">
                <a:solidFill>
                  <a:schemeClr val="tx1"/>
                </a:solidFill>
                <a:latin typeface="+mn-lt"/>
                <a:ea typeface="+mn-ea"/>
                <a:cs typeface="+mn-cs"/>
              </a:rPr>
              <a:t>because of its similarity to principal components analysis. Functional PCA looked for linear operators to explain variation between curves. In contrast, PDA looks for linear operators to explain variation between derivatives but within curves.</a:t>
            </a:r>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14</a:t>
            </a:fld>
            <a:endParaRPr lang="en-AU"/>
          </a:p>
        </p:txBody>
      </p:sp>
    </p:spTree>
    <p:extLst>
      <p:ext uri="{BB962C8B-B14F-4D97-AF65-F5344CB8AC3E}">
        <p14:creationId xmlns:p14="http://schemas.microsoft.com/office/powerpoint/2010/main" val="223976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to this slide.</a:t>
            </a:r>
          </a:p>
        </p:txBody>
      </p:sp>
      <p:sp>
        <p:nvSpPr>
          <p:cNvPr id="4" name="Slide Number Placeholder 3"/>
          <p:cNvSpPr>
            <a:spLocks noGrp="1"/>
          </p:cNvSpPr>
          <p:nvPr>
            <p:ph type="sldNum" sz="quarter" idx="10"/>
          </p:nvPr>
        </p:nvSpPr>
        <p:spPr/>
        <p:txBody>
          <a:bodyPr/>
          <a:lstStyle/>
          <a:p>
            <a:fld id="{14A121EB-9894-48C6-A537-A1E0F1FB2FD6}" type="slidenum">
              <a:rPr lang="en-AU" smtClean="0"/>
              <a:t>15</a:t>
            </a:fld>
            <a:endParaRPr lang="en-AU"/>
          </a:p>
        </p:txBody>
      </p:sp>
    </p:spTree>
    <p:extLst>
      <p:ext uri="{BB962C8B-B14F-4D97-AF65-F5344CB8AC3E}">
        <p14:creationId xmlns:p14="http://schemas.microsoft.com/office/powerpoint/2010/main" val="964546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a:solidFill>
                  <a:schemeClr val="tx1"/>
                </a:solidFill>
                <a:latin typeface="+mn-lt"/>
                <a:ea typeface="+mn-ea"/>
                <a:cs typeface="+mn-cs"/>
              </a:rPr>
              <a:t>Talk to this slide. </a:t>
            </a:r>
            <a:endParaRPr lang="en-AU" i="0" dirty="0"/>
          </a:p>
        </p:txBody>
      </p:sp>
      <p:sp>
        <p:nvSpPr>
          <p:cNvPr id="4" name="Slide Number Placeholder 3"/>
          <p:cNvSpPr>
            <a:spLocks noGrp="1"/>
          </p:cNvSpPr>
          <p:nvPr>
            <p:ph type="sldNum" sz="quarter" idx="10"/>
          </p:nvPr>
        </p:nvSpPr>
        <p:spPr/>
        <p:txBody>
          <a:bodyPr/>
          <a:lstStyle/>
          <a:p>
            <a:fld id="{14A121EB-9894-48C6-A537-A1E0F1FB2FD6}" type="slidenum">
              <a:rPr lang="en-AU" smtClean="0"/>
              <a:t>16</a:t>
            </a:fld>
            <a:endParaRPr lang="en-AU"/>
          </a:p>
        </p:txBody>
      </p:sp>
    </p:spTree>
    <p:extLst>
      <p:ext uri="{BB962C8B-B14F-4D97-AF65-F5344CB8AC3E}">
        <p14:creationId xmlns:p14="http://schemas.microsoft.com/office/powerpoint/2010/main" val="272923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a:solidFill>
                  <a:schemeClr val="tx1"/>
                </a:solidFill>
                <a:latin typeface="+mn-lt"/>
                <a:ea typeface="+mn-ea"/>
                <a:cs typeface="+mn-cs"/>
              </a:rPr>
              <a:t>Talk to this slide.</a:t>
            </a:r>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17</a:t>
            </a:fld>
            <a:endParaRPr lang="en-AU"/>
          </a:p>
        </p:txBody>
      </p:sp>
    </p:spTree>
    <p:extLst>
      <p:ext uri="{BB962C8B-B14F-4D97-AF65-F5344CB8AC3E}">
        <p14:creationId xmlns:p14="http://schemas.microsoft.com/office/powerpoint/2010/main" val="367622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1" u="none" strike="noStrike" kern="1200" baseline="0" dirty="0">
                <a:solidFill>
                  <a:schemeClr val="tx1"/>
                </a:solidFill>
                <a:latin typeface="+mn-lt"/>
                <a:ea typeface="+mn-ea"/>
                <a:cs typeface="+mn-cs"/>
              </a:rPr>
              <a:t>Some additional notes on PDA:</a:t>
            </a:r>
          </a:p>
          <a:p>
            <a:endParaRPr lang="en-AU" sz="1200" b="0" i="1"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A PDA model looks for a linear differential operator to represent covariation between </a:t>
            </a:r>
            <a:r>
              <a:rPr lang="en-AU" sz="1200" b="0" i="1" u="none" strike="noStrike" kern="1200" baseline="0" dirty="0">
                <a:solidFill>
                  <a:schemeClr val="tx1"/>
                </a:solidFill>
                <a:latin typeface="+mn-lt"/>
                <a:ea typeface="+mn-ea"/>
                <a:cs typeface="+mn-cs"/>
              </a:rPr>
              <a:t>x </a:t>
            </a:r>
            <a:r>
              <a:rPr lang="en-AU" sz="1200" b="0" i="0" u="none" strike="noStrike" kern="1200" baseline="0" dirty="0">
                <a:solidFill>
                  <a:schemeClr val="tx1"/>
                </a:solidFill>
                <a:latin typeface="+mn-lt"/>
                <a:ea typeface="+mn-ea"/>
                <a:cs typeface="+mn-cs"/>
              </a:rPr>
              <a:t>and </a:t>
            </a:r>
            <a:r>
              <a:rPr lang="en-AU" sz="1200" b="0" i="1" u="none" strike="noStrike" kern="1200" baseline="0" dirty="0">
                <a:solidFill>
                  <a:schemeClr val="tx1"/>
                </a:solidFill>
                <a:latin typeface="+mn-lt"/>
                <a:ea typeface="+mn-ea"/>
                <a:cs typeface="+mn-cs"/>
              </a:rPr>
              <a:t>Dx</a:t>
            </a:r>
            <a:r>
              <a:rPr lang="en-AU" sz="1200" b="0" i="0" u="none" strike="noStrike" kern="1200" baseline="0" dirty="0">
                <a:solidFill>
                  <a:schemeClr val="tx1"/>
                </a:solidFill>
                <a:latin typeface="+mn-lt"/>
                <a:ea typeface="+mn-ea"/>
                <a:cs typeface="+mn-cs"/>
              </a:rPr>
              <a:t>. This method has been labelled </a:t>
            </a:r>
            <a:r>
              <a:rPr lang="en-AU" sz="1200" b="0" i="1" u="none" strike="noStrike" kern="1200" baseline="0" dirty="0">
                <a:solidFill>
                  <a:schemeClr val="tx1"/>
                </a:solidFill>
                <a:latin typeface="+mn-lt"/>
                <a:ea typeface="+mn-ea"/>
                <a:cs typeface="+mn-cs"/>
              </a:rPr>
              <a:t>principal differential analysis </a:t>
            </a:r>
            <a:r>
              <a:rPr lang="en-AU" sz="1200" b="0" i="0" u="none" strike="noStrike" kern="1200" baseline="0" dirty="0">
                <a:solidFill>
                  <a:schemeClr val="tx1"/>
                </a:solidFill>
                <a:latin typeface="+mn-lt"/>
                <a:ea typeface="+mn-ea"/>
                <a:cs typeface="+mn-cs"/>
              </a:rPr>
              <a:t>(PDA) because of its similarity to principal components analysis. Functional PCA looked for linear operators to explain variation between curves. In contrast, PDA looks for linear operators to explain variation between derivatives but within curves.</a:t>
            </a:r>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18</a:t>
            </a:fld>
            <a:endParaRPr lang="en-AU"/>
          </a:p>
        </p:txBody>
      </p:sp>
    </p:spTree>
    <p:extLst>
      <p:ext uri="{BB962C8B-B14F-4D97-AF65-F5344CB8AC3E}">
        <p14:creationId xmlns:p14="http://schemas.microsoft.com/office/powerpoint/2010/main" val="3693577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Communicate to the audience that there are far more advanced extensions of FDA beyond the techniques in those three texts and also beyond the techniques mentioned and explored in this workshop.</a:t>
            </a:r>
          </a:p>
          <a:p>
            <a:endParaRPr lang="en-AU" dirty="0"/>
          </a:p>
          <a:p>
            <a:r>
              <a:rPr lang="en-AU" dirty="0"/>
              <a:t>We are focusing on these early methods of Ramsay and colleagues due to the accessibility of the software and the clarity in following the methods (using the books, etc.). So from a practitioner perspective this is easier.</a:t>
            </a:r>
          </a:p>
        </p:txBody>
      </p:sp>
      <p:sp>
        <p:nvSpPr>
          <p:cNvPr id="4" name="Slide Number Placeholder 3"/>
          <p:cNvSpPr>
            <a:spLocks noGrp="1"/>
          </p:cNvSpPr>
          <p:nvPr>
            <p:ph type="sldNum" sz="quarter" idx="10"/>
          </p:nvPr>
        </p:nvSpPr>
        <p:spPr/>
        <p:txBody>
          <a:bodyPr/>
          <a:lstStyle/>
          <a:p>
            <a:fld id="{14A121EB-9894-48C6-A537-A1E0F1FB2FD6}" type="slidenum">
              <a:rPr lang="en-AU" smtClean="0"/>
              <a:t>19</a:t>
            </a:fld>
            <a:endParaRPr lang="en-AU"/>
          </a:p>
        </p:txBody>
      </p:sp>
    </p:spTree>
    <p:extLst>
      <p:ext uri="{BB962C8B-B14F-4D97-AF65-F5344CB8AC3E}">
        <p14:creationId xmlns:p14="http://schemas.microsoft.com/office/powerpoint/2010/main" val="97017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people through this slide as an introduction to the broad differences between PCA, FDA and SPM. </a:t>
            </a:r>
          </a:p>
        </p:txBody>
      </p:sp>
      <p:sp>
        <p:nvSpPr>
          <p:cNvPr id="4" name="Slide Number Placeholder 3"/>
          <p:cNvSpPr>
            <a:spLocks noGrp="1"/>
          </p:cNvSpPr>
          <p:nvPr>
            <p:ph type="sldNum" sz="quarter" idx="10"/>
          </p:nvPr>
        </p:nvSpPr>
        <p:spPr/>
        <p:txBody>
          <a:bodyPr/>
          <a:lstStyle/>
          <a:p>
            <a:fld id="{1DEBB2FF-8BB0-415A-99F8-6DB6CD68C5F4}" type="slidenum">
              <a:rPr lang="en-US" smtClean="0"/>
              <a:t>2</a:t>
            </a:fld>
            <a:endParaRPr lang="en-US" dirty="0"/>
          </a:p>
        </p:txBody>
      </p:sp>
    </p:spTree>
    <p:extLst>
      <p:ext uri="{BB962C8B-B14F-4D97-AF65-F5344CB8AC3E}">
        <p14:creationId xmlns:p14="http://schemas.microsoft.com/office/powerpoint/2010/main" val="2028053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to this slide.</a:t>
            </a:r>
          </a:p>
          <a:p>
            <a:endParaRPr lang="en-AU" dirty="0"/>
          </a:p>
          <a:p>
            <a:r>
              <a:rPr lang="en-AU" dirty="0"/>
              <a:t>Mention that data preparation, smoothing and phase variation control methods can be used interchangeably between the two PCAs, but those listed on the slide are what they are more commonly paired with.</a:t>
            </a:r>
          </a:p>
        </p:txBody>
      </p:sp>
      <p:sp>
        <p:nvSpPr>
          <p:cNvPr id="4" name="Slide Number Placeholder 3"/>
          <p:cNvSpPr>
            <a:spLocks noGrp="1"/>
          </p:cNvSpPr>
          <p:nvPr>
            <p:ph type="sldNum" sz="quarter" idx="10"/>
          </p:nvPr>
        </p:nvSpPr>
        <p:spPr/>
        <p:txBody>
          <a:bodyPr/>
          <a:lstStyle/>
          <a:p>
            <a:fld id="{14A121EB-9894-48C6-A537-A1E0F1FB2FD6}" type="slidenum">
              <a:rPr lang="en-AU" smtClean="0"/>
              <a:t>20</a:t>
            </a:fld>
            <a:endParaRPr lang="en-AU"/>
          </a:p>
        </p:txBody>
      </p:sp>
    </p:spTree>
    <p:extLst>
      <p:ext uri="{BB962C8B-B14F-4D97-AF65-F5344CB8AC3E}">
        <p14:creationId xmlns:p14="http://schemas.microsoft.com/office/powerpoint/2010/main" val="2517669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from here onwards with Norma.</a:t>
            </a:r>
          </a:p>
        </p:txBody>
      </p:sp>
      <p:sp>
        <p:nvSpPr>
          <p:cNvPr id="4" name="Slide Number Placeholder 3"/>
          <p:cNvSpPr>
            <a:spLocks noGrp="1"/>
          </p:cNvSpPr>
          <p:nvPr>
            <p:ph type="sldNum" sz="quarter" idx="10"/>
          </p:nvPr>
        </p:nvSpPr>
        <p:spPr/>
        <p:txBody>
          <a:bodyPr/>
          <a:lstStyle/>
          <a:p>
            <a:fld id="{14A121EB-9894-48C6-A537-A1E0F1FB2FD6}" type="slidenum">
              <a:rPr lang="en-AU" smtClean="0"/>
              <a:t>22</a:t>
            </a:fld>
            <a:endParaRPr lang="en-AU"/>
          </a:p>
        </p:txBody>
      </p:sp>
    </p:spTree>
    <p:extLst>
      <p:ext uri="{BB962C8B-B14F-4D97-AF65-F5344CB8AC3E}">
        <p14:creationId xmlns:p14="http://schemas.microsoft.com/office/powerpoint/2010/main" val="269410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Check from here onwards with Norma.</a:t>
            </a:r>
          </a:p>
          <a:p>
            <a:endParaRPr lang="en-AU" dirty="0"/>
          </a:p>
          <a:p>
            <a:r>
              <a:rPr lang="en-AU" dirty="0"/>
              <a:t>Eigenvalues are elements of the diagonal covariance matrix after an orthogonal decomposition. Eigenvalues are also an outcome of FDA (</a:t>
            </a:r>
            <a:r>
              <a:rPr lang="en-AU" i="1" dirty="0"/>
              <a:t>f</a:t>
            </a:r>
            <a:r>
              <a:rPr lang="en-AU" dirty="0"/>
              <a:t>PCA)? Check this…</a:t>
            </a:r>
          </a:p>
          <a:p>
            <a:endParaRPr lang="en-AU" dirty="0"/>
          </a:p>
          <a:p>
            <a:r>
              <a:rPr lang="en-AU" dirty="0"/>
              <a:t>Number of PCs retained is equal to the number of data points on a curve. </a:t>
            </a:r>
          </a:p>
          <a:p>
            <a:endParaRPr lang="en-AU" dirty="0"/>
          </a:p>
          <a:p>
            <a:r>
              <a:rPr lang="en-AU" dirty="0"/>
              <a:t>Number of </a:t>
            </a:r>
            <a:r>
              <a:rPr lang="en-AU" i="1" dirty="0"/>
              <a:t>f</a:t>
            </a:r>
            <a:r>
              <a:rPr lang="en-AU" dirty="0"/>
              <a:t>PCs retained is equal to the number of…</a:t>
            </a:r>
          </a:p>
        </p:txBody>
      </p:sp>
      <p:sp>
        <p:nvSpPr>
          <p:cNvPr id="4" name="Slide Number Placeholder 3"/>
          <p:cNvSpPr>
            <a:spLocks noGrp="1"/>
          </p:cNvSpPr>
          <p:nvPr>
            <p:ph type="sldNum" sz="quarter" idx="10"/>
          </p:nvPr>
        </p:nvSpPr>
        <p:spPr/>
        <p:txBody>
          <a:bodyPr/>
          <a:lstStyle/>
          <a:p>
            <a:fld id="{14A121EB-9894-48C6-A537-A1E0F1FB2FD6}" type="slidenum">
              <a:rPr lang="en-AU" smtClean="0"/>
              <a:t>23</a:t>
            </a:fld>
            <a:endParaRPr lang="en-AU"/>
          </a:p>
        </p:txBody>
      </p:sp>
    </p:spTree>
    <p:extLst>
      <p:ext uri="{BB962C8B-B14F-4D97-AF65-F5344CB8AC3E}">
        <p14:creationId xmlns:p14="http://schemas.microsoft.com/office/powerpoint/2010/main" val="1877817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to this slide.</a:t>
            </a:r>
          </a:p>
        </p:txBody>
      </p:sp>
      <p:sp>
        <p:nvSpPr>
          <p:cNvPr id="4" name="Slide Number Placeholder 3"/>
          <p:cNvSpPr>
            <a:spLocks noGrp="1"/>
          </p:cNvSpPr>
          <p:nvPr>
            <p:ph type="sldNum" sz="quarter" idx="10"/>
          </p:nvPr>
        </p:nvSpPr>
        <p:spPr/>
        <p:txBody>
          <a:bodyPr/>
          <a:lstStyle/>
          <a:p>
            <a:fld id="{14A121EB-9894-48C6-A537-A1E0F1FB2FD6}" type="slidenum">
              <a:rPr lang="en-AU" smtClean="0"/>
              <a:t>26</a:t>
            </a:fld>
            <a:endParaRPr lang="en-AU"/>
          </a:p>
        </p:txBody>
      </p:sp>
    </p:spTree>
    <p:extLst>
      <p:ext uri="{BB962C8B-B14F-4D97-AF65-F5344CB8AC3E}">
        <p14:creationId xmlns:p14="http://schemas.microsoft.com/office/powerpoint/2010/main" val="143676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with Norma for the best way to describe scores.</a:t>
            </a:r>
          </a:p>
          <a:p>
            <a:endParaRPr lang="en-AU" dirty="0"/>
          </a:p>
          <a:p>
            <a:r>
              <a:rPr lang="en-AU" dirty="0"/>
              <a:t>Again talk to this slide.</a:t>
            </a:r>
          </a:p>
        </p:txBody>
      </p:sp>
      <p:sp>
        <p:nvSpPr>
          <p:cNvPr id="4" name="Slide Number Placeholder 3"/>
          <p:cNvSpPr>
            <a:spLocks noGrp="1"/>
          </p:cNvSpPr>
          <p:nvPr>
            <p:ph type="sldNum" sz="quarter" idx="10"/>
          </p:nvPr>
        </p:nvSpPr>
        <p:spPr/>
        <p:txBody>
          <a:bodyPr/>
          <a:lstStyle/>
          <a:p>
            <a:fld id="{14A121EB-9894-48C6-A537-A1E0F1FB2FD6}" type="slidenum">
              <a:rPr lang="en-AU" smtClean="0"/>
              <a:t>27</a:t>
            </a:fld>
            <a:endParaRPr lang="en-AU"/>
          </a:p>
        </p:txBody>
      </p:sp>
    </p:spTree>
    <p:extLst>
      <p:ext uri="{BB962C8B-B14F-4D97-AF65-F5344CB8AC3E}">
        <p14:creationId xmlns:p14="http://schemas.microsoft.com/office/powerpoint/2010/main" val="358649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29</a:t>
            </a:fld>
            <a:endParaRPr lang="en-AU"/>
          </a:p>
        </p:txBody>
      </p:sp>
    </p:spTree>
    <p:extLst>
      <p:ext uri="{BB962C8B-B14F-4D97-AF65-F5344CB8AC3E}">
        <p14:creationId xmlns:p14="http://schemas.microsoft.com/office/powerpoint/2010/main" val="1742265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Each curve gets a score relative to each principal component.</a:t>
            </a:r>
          </a:p>
        </p:txBody>
      </p:sp>
      <p:sp>
        <p:nvSpPr>
          <p:cNvPr id="4" name="Slide Number Placeholder 3"/>
          <p:cNvSpPr>
            <a:spLocks noGrp="1"/>
          </p:cNvSpPr>
          <p:nvPr>
            <p:ph type="sldNum" sz="quarter" idx="10"/>
          </p:nvPr>
        </p:nvSpPr>
        <p:spPr/>
        <p:txBody>
          <a:bodyPr/>
          <a:lstStyle/>
          <a:p>
            <a:fld id="{14A121EB-9894-48C6-A537-A1E0F1FB2FD6}" type="slidenum">
              <a:rPr lang="en-AU" smtClean="0"/>
              <a:t>36</a:t>
            </a:fld>
            <a:endParaRPr lang="en-AU"/>
          </a:p>
        </p:txBody>
      </p:sp>
    </p:spTree>
    <p:extLst>
      <p:ext uri="{BB962C8B-B14F-4D97-AF65-F5344CB8AC3E}">
        <p14:creationId xmlns:p14="http://schemas.microsoft.com/office/powerpoint/2010/main" val="497569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Communicate to the audience that there is a biomechanically meaningful and practical part of the results, and also a part that allows you to test research questions.</a:t>
            </a:r>
          </a:p>
        </p:txBody>
      </p:sp>
      <p:sp>
        <p:nvSpPr>
          <p:cNvPr id="4" name="Slide Number Placeholder 3"/>
          <p:cNvSpPr>
            <a:spLocks noGrp="1"/>
          </p:cNvSpPr>
          <p:nvPr>
            <p:ph type="sldNum" sz="quarter" idx="10"/>
          </p:nvPr>
        </p:nvSpPr>
        <p:spPr/>
        <p:txBody>
          <a:bodyPr/>
          <a:lstStyle/>
          <a:p>
            <a:fld id="{14A121EB-9894-48C6-A537-A1E0F1FB2FD6}" type="slidenum">
              <a:rPr lang="en-AU" smtClean="0"/>
              <a:t>37</a:t>
            </a:fld>
            <a:endParaRPr lang="en-AU"/>
          </a:p>
        </p:txBody>
      </p:sp>
    </p:spTree>
    <p:extLst>
      <p:ext uri="{BB962C8B-B14F-4D97-AF65-F5344CB8AC3E}">
        <p14:creationId xmlns:p14="http://schemas.microsoft.com/office/powerpoint/2010/main" val="3225770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to this slide.</a:t>
            </a:r>
          </a:p>
        </p:txBody>
      </p:sp>
      <p:sp>
        <p:nvSpPr>
          <p:cNvPr id="4" name="Slide Number Placeholder 3"/>
          <p:cNvSpPr>
            <a:spLocks noGrp="1"/>
          </p:cNvSpPr>
          <p:nvPr>
            <p:ph type="sldNum" sz="quarter" idx="10"/>
          </p:nvPr>
        </p:nvSpPr>
        <p:spPr/>
        <p:txBody>
          <a:bodyPr/>
          <a:lstStyle/>
          <a:p>
            <a:fld id="{14A121EB-9894-48C6-A537-A1E0F1FB2FD6}" type="slidenum">
              <a:rPr lang="en-AU" smtClean="0"/>
              <a:t>38</a:t>
            </a:fld>
            <a:endParaRPr lang="en-AU"/>
          </a:p>
        </p:txBody>
      </p:sp>
    </p:spTree>
    <p:extLst>
      <p:ext uri="{BB962C8B-B14F-4D97-AF65-F5344CB8AC3E}">
        <p14:creationId xmlns:p14="http://schemas.microsoft.com/office/powerpoint/2010/main" val="3756034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Talk to this slide.</a:t>
            </a:r>
          </a:p>
          <a:p>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39</a:t>
            </a:fld>
            <a:endParaRPr lang="en-AU"/>
          </a:p>
        </p:txBody>
      </p:sp>
    </p:spTree>
    <p:extLst>
      <p:ext uri="{BB962C8B-B14F-4D97-AF65-F5344CB8AC3E}">
        <p14:creationId xmlns:p14="http://schemas.microsoft.com/office/powerpoint/2010/main" val="816879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to this slide.</a:t>
            </a:r>
          </a:p>
        </p:txBody>
      </p:sp>
      <p:sp>
        <p:nvSpPr>
          <p:cNvPr id="4" name="Slide Number Placeholder 3"/>
          <p:cNvSpPr>
            <a:spLocks noGrp="1"/>
          </p:cNvSpPr>
          <p:nvPr>
            <p:ph type="sldNum" sz="quarter" idx="10"/>
          </p:nvPr>
        </p:nvSpPr>
        <p:spPr/>
        <p:txBody>
          <a:bodyPr/>
          <a:lstStyle/>
          <a:p>
            <a:fld id="{1DEBB2FF-8BB0-415A-99F8-6DB6CD68C5F4}" type="slidenum">
              <a:rPr lang="en-US" smtClean="0"/>
              <a:t>3</a:t>
            </a:fld>
            <a:endParaRPr lang="en-US" dirty="0"/>
          </a:p>
        </p:txBody>
      </p:sp>
    </p:spTree>
    <p:extLst>
      <p:ext uri="{BB962C8B-B14F-4D97-AF65-F5344CB8AC3E}">
        <p14:creationId xmlns:p14="http://schemas.microsoft.com/office/powerpoint/2010/main" val="23937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Talk to this slide.</a:t>
            </a:r>
          </a:p>
          <a:p>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40</a:t>
            </a:fld>
            <a:endParaRPr lang="en-AU"/>
          </a:p>
        </p:txBody>
      </p:sp>
    </p:spTree>
    <p:extLst>
      <p:ext uri="{BB962C8B-B14F-4D97-AF65-F5344CB8AC3E}">
        <p14:creationId xmlns:p14="http://schemas.microsoft.com/office/powerpoint/2010/main" val="1812235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Talk to this slide.</a:t>
            </a:r>
          </a:p>
          <a:p>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41</a:t>
            </a:fld>
            <a:endParaRPr lang="en-AU"/>
          </a:p>
        </p:txBody>
      </p:sp>
    </p:spTree>
    <p:extLst>
      <p:ext uri="{BB962C8B-B14F-4D97-AF65-F5344CB8AC3E}">
        <p14:creationId xmlns:p14="http://schemas.microsoft.com/office/powerpoint/2010/main" val="3858024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Talk to this slide.</a:t>
            </a:r>
          </a:p>
          <a:p>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42</a:t>
            </a:fld>
            <a:endParaRPr lang="en-AU"/>
          </a:p>
        </p:txBody>
      </p:sp>
    </p:spTree>
    <p:extLst>
      <p:ext uri="{BB962C8B-B14F-4D97-AF65-F5344CB8AC3E}">
        <p14:creationId xmlns:p14="http://schemas.microsoft.com/office/powerpoint/2010/main" val="2375410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Talk to this slide.</a:t>
            </a:r>
          </a:p>
          <a:p>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43</a:t>
            </a:fld>
            <a:endParaRPr lang="en-AU"/>
          </a:p>
        </p:txBody>
      </p:sp>
    </p:spTree>
    <p:extLst>
      <p:ext uri="{BB962C8B-B14F-4D97-AF65-F5344CB8AC3E}">
        <p14:creationId xmlns:p14="http://schemas.microsoft.com/office/powerpoint/2010/main" val="4199010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Talk to this slide.</a:t>
            </a:r>
          </a:p>
          <a:p>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44</a:t>
            </a:fld>
            <a:endParaRPr lang="en-AU"/>
          </a:p>
        </p:txBody>
      </p:sp>
    </p:spTree>
    <p:extLst>
      <p:ext uri="{BB962C8B-B14F-4D97-AF65-F5344CB8AC3E}">
        <p14:creationId xmlns:p14="http://schemas.microsoft.com/office/powerpoint/2010/main" val="2126254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Talk to this slide.</a:t>
            </a:r>
          </a:p>
          <a:p>
            <a:endParaRPr lang="en-AU" dirty="0"/>
          </a:p>
        </p:txBody>
      </p:sp>
      <p:sp>
        <p:nvSpPr>
          <p:cNvPr id="4" name="Slide Number Placeholder 3"/>
          <p:cNvSpPr>
            <a:spLocks noGrp="1"/>
          </p:cNvSpPr>
          <p:nvPr>
            <p:ph type="sldNum" sz="quarter" idx="10"/>
          </p:nvPr>
        </p:nvSpPr>
        <p:spPr/>
        <p:txBody>
          <a:bodyPr/>
          <a:lstStyle/>
          <a:p>
            <a:fld id="{14A121EB-9894-48C6-A537-A1E0F1FB2FD6}" type="slidenum">
              <a:rPr lang="en-AU" smtClean="0"/>
              <a:t>45</a:t>
            </a:fld>
            <a:endParaRPr lang="en-AU"/>
          </a:p>
        </p:txBody>
      </p:sp>
    </p:spTree>
    <p:extLst>
      <p:ext uri="{BB962C8B-B14F-4D97-AF65-F5344CB8AC3E}">
        <p14:creationId xmlns:p14="http://schemas.microsoft.com/office/powerpoint/2010/main" val="379101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to this slide.</a:t>
            </a:r>
          </a:p>
        </p:txBody>
      </p:sp>
      <p:sp>
        <p:nvSpPr>
          <p:cNvPr id="4" name="Slide Number Placeholder 3"/>
          <p:cNvSpPr>
            <a:spLocks noGrp="1"/>
          </p:cNvSpPr>
          <p:nvPr>
            <p:ph type="sldNum" sz="quarter" idx="10"/>
          </p:nvPr>
        </p:nvSpPr>
        <p:spPr/>
        <p:txBody>
          <a:bodyPr/>
          <a:lstStyle/>
          <a:p>
            <a:fld id="{1DEBB2FF-8BB0-415A-99F8-6DB6CD68C5F4}" type="slidenum">
              <a:rPr lang="en-US" smtClean="0"/>
              <a:t>4</a:t>
            </a:fld>
            <a:endParaRPr lang="en-US" dirty="0"/>
          </a:p>
        </p:txBody>
      </p:sp>
    </p:spTree>
    <p:extLst>
      <p:ext uri="{BB962C8B-B14F-4D97-AF65-F5344CB8AC3E}">
        <p14:creationId xmlns:p14="http://schemas.microsoft.com/office/powerpoint/2010/main" val="150433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mention other basis expansions such as wavelets and polynomials. </a:t>
            </a:r>
          </a:p>
        </p:txBody>
      </p:sp>
      <p:sp>
        <p:nvSpPr>
          <p:cNvPr id="4" name="Slide Number Placeholder 3"/>
          <p:cNvSpPr>
            <a:spLocks noGrp="1"/>
          </p:cNvSpPr>
          <p:nvPr>
            <p:ph type="sldNum" sz="quarter" idx="10"/>
          </p:nvPr>
        </p:nvSpPr>
        <p:spPr/>
        <p:txBody>
          <a:bodyPr/>
          <a:lstStyle/>
          <a:p>
            <a:fld id="{1DEBB2FF-8BB0-415A-99F8-6DB6CD68C5F4}" type="slidenum">
              <a:rPr lang="en-US" smtClean="0"/>
              <a:t>5</a:t>
            </a:fld>
            <a:endParaRPr lang="en-US" dirty="0"/>
          </a:p>
        </p:txBody>
      </p:sp>
    </p:spTree>
    <p:extLst>
      <p:ext uri="{BB962C8B-B14F-4D97-AF65-F5344CB8AC3E}">
        <p14:creationId xmlns:p14="http://schemas.microsoft.com/office/powerpoint/2010/main" val="190195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example of how fitting can be affected after truncating data, and the difference in handling this between Fourier and B-Splines.</a:t>
            </a:r>
          </a:p>
        </p:txBody>
      </p:sp>
      <p:sp>
        <p:nvSpPr>
          <p:cNvPr id="4" name="Slide Number Placeholder 3"/>
          <p:cNvSpPr>
            <a:spLocks noGrp="1"/>
          </p:cNvSpPr>
          <p:nvPr>
            <p:ph type="sldNum" sz="quarter" idx="10"/>
          </p:nvPr>
        </p:nvSpPr>
        <p:spPr/>
        <p:txBody>
          <a:bodyPr/>
          <a:lstStyle/>
          <a:p>
            <a:fld id="{1DEBB2FF-8BB0-415A-99F8-6DB6CD68C5F4}" type="slidenum">
              <a:rPr lang="en-US" smtClean="0"/>
              <a:t>6</a:t>
            </a:fld>
            <a:endParaRPr lang="en-US" dirty="0"/>
          </a:p>
        </p:txBody>
      </p:sp>
    </p:spTree>
    <p:extLst>
      <p:ext uri="{BB962C8B-B14F-4D97-AF65-F5344CB8AC3E}">
        <p14:creationId xmlns:p14="http://schemas.microsoft.com/office/powerpoint/2010/main" val="3220234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registration:</a:t>
            </a:r>
          </a:p>
          <a:p>
            <a:pPr marL="228600" indent="-228600">
              <a:buFont typeface="+mj-lt"/>
              <a:buAutoNum type="arabicPeriod"/>
            </a:pPr>
            <a:r>
              <a:rPr lang="en-US" dirty="0"/>
              <a:t>Controlling for either amplitude or phase variation (with phase variation being more commonly controlled for).</a:t>
            </a:r>
          </a:p>
          <a:p>
            <a:pPr marL="0" indent="0">
              <a:buFont typeface="+mj-lt"/>
              <a:buNone/>
            </a:pPr>
            <a:endParaRPr lang="en-US" dirty="0"/>
          </a:p>
          <a:p>
            <a:pPr marL="0" indent="0">
              <a:buFont typeface="+mj-lt"/>
              <a:buNone/>
            </a:pPr>
            <a:r>
              <a:rPr lang="en-US" dirty="0"/>
              <a:t>Talk to the temporal shifts in the handwriting graph.</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1DEBB2FF-8BB0-415A-99F8-6DB6CD68C5F4}" type="slidenum">
              <a:rPr lang="en-US" smtClean="0"/>
              <a:t>7</a:t>
            </a:fld>
            <a:endParaRPr lang="en-US" dirty="0"/>
          </a:p>
        </p:txBody>
      </p:sp>
    </p:spTree>
    <p:extLst>
      <p:ext uri="{BB962C8B-B14F-4D97-AF65-F5344CB8AC3E}">
        <p14:creationId xmlns:p14="http://schemas.microsoft.com/office/powerpoint/2010/main" val="1252738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registration:</a:t>
            </a:r>
          </a:p>
          <a:p>
            <a:pPr marL="228600" indent="-228600">
              <a:buFont typeface="+mj-lt"/>
              <a:buAutoNum type="arabicPeriod"/>
            </a:pPr>
            <a:r>
              <a:rPr lang="en-US" dirty="0"/>
              <a:t>Controlling for either amplitude or phase variation (with phase variation being more commonly controlled for).</a:t>
            </a:r>
          </a:p>
          <a:p>
            <a:pPr marL="0" indent="0">
              <a:buFont typeface="+mj-lt"/>
              <a:buNone/>
            </a:pPr>
            <a:endParaRPr lang="en-US" dirty="0"/>
          </a:p>
          <a:p>
            <a:pPr marL="0" indent="0">
              <a:buFont typeface="+mj-lt"/>
              <a:buNone/>
            </a:pPr>
            <a:r>
              <a:rPr lang="en-US" dirty="0"/>
              <a:t>Talk to the temporal shifts in the handwriting graph.</a:t>
            </a:r>
          </a:p>
          <a:p>
            <a:endParaRPr lang="en-US" dirty="0"/>
          </a:p>
        </p:txBody>
      </p:sp>
      <p:sp>
        <p:nvSpPr>
          <p:cNvPr id="4" name="Slide Number Placeholder 3"/>
          <p:cNvSpPr>
            <a:spLocks noGrp="1"/>
          </p:cNvSpPr>
          <p:nvPr>
            <p:ph type="sldNum" sz="quarter" idx="10"/>
          </p:nvPr>
        </p:nvSpPr>
        <p:spPr/>
        <p:txBody>
          <a:bodyPr/>
          <a:lstStyle/>
          <a:p>
            <a:fld id="{1DEBB2FF-8BB0-415A-99F8-6DB6CD68C5F4}" type="slidenum">
              <a:rPr lang="en-US" smtClean="0"/>
              <a:t>8</a:t>
            </a:fld>
            <a:endParaRPr lang="en-US" dirty="0"/>
          </a:p>
        </p:txBody>
      </p:sp>
    </p:spTree>
    <p:extLst>
      <p:ext uri="{BB962C8B-B14F-4D97-AF65-F5344CB8AC3E}">
        <p14:creationId xmlns:p14="http://schemas.microsoft.com/office/powerpoint/2010/main" val="3105175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registration:</a:t>
            </a:r>
          </a:p>
          <a:p>
            <a:pPr marL="228600" indent="-228600">
              <a:buFont typeface="+mj-lt"/>
              <a:buAutoNum type="arabicPeriod"/>
            </a:pPr>
            <a:r>
              <a:rPr lang="en-US" dirty="0"/>
              <a:t>Controlling for either amplitude or phase variation (with phase variation being more commonly controlled for).</a:t>
            </a:r>
          </a:p>
          <a:p>
            <a:pPr marL="0" indent="0">
              <a:buFont typeface="+mj-lt"/>
              <a:buNone/>
            </a:pPr>
            <a:endParaRPr lang="en-US" dirty="0"/>
          </a:p>
          <a:p>
            <a:pPr marL="0" indent="0">
              <a:buFont typeface="+mj-lt"/>
              <a:buNone/>
            </a:pPr>
            <a:r>
              <a:rPr lang="en-US" dirty="0"/>
              <a:t>Talk to the temporal shifts in the handwriting graph.</a:t>
            </a:r>
          </a:p>
          <a:p>
            <a:endParaRPr lang="en-US" dirty="0"/>
          </a:p>
        </p:txBody>
      </p:sp>
      <p:sp>
        <p:nvSpPr>
          <p:cNvPr id="4" name="Slide Number Placeholder 3"/>
          <p:cNvSpPr>
            <a:spLocks noGrp="1"/>
          </p:cNvSpPr>
          <p:nvPr>
            <p:ph type="sldNum" sz="quarter" idx="10"/>
          </p:nvPr>
        </p:nvSpPr>
        <p:spPr/>
        <p:txBody>
          <a:bodyPr/>
          <a:lstStyle/>
          <a:p>
            <a:fld id="{1DEBB2FF-8BB0-415A-99F8-6DB6CD68C5F4}" type="slidenum">
              <a:rPr lang="en-US" smtClean="0"/>
              <a:t>9</a:t>
            </a:fld>
            <a:endParaRPr lang="en-US" dirty="0"/>
          </a:p>
        </p:txBody>
      </p:sp>
    </p:spTree>
    <p:extLst>
      <p:ext uri="{BB962C8B-B14F-4D97-AF65-F5344CB8AC3E}">
        <p14:creationId xmlns:p14="http://schemas.microsoft.com/office/powerpoint/2010/main" val="3998764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D322-18C1-4A36-8AF7-652BE26B61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8C9A406-6DAD-4F87-A7E8-863C40F599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8FE0E0A-08F6-4D0D-9DA2-F5351F207B2E}"/>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5" name="Footer Placeholder 4">
            <a:extLst>
              <a:ext uri="{FF2B5EF4-FFF2-40B4-BE49-F238E27FC236}">
                <a16:creationId xmlns:a16="http://schemas.microsoft.com/office/drawing/2014/main" id="{445D0DAE-BD19-4C80-93A2-ECA9EB15FC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788DE9-1018-466D-BB2D-6814185A973D}"/>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22626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9EFC-1728-4A55-A58E-68247A7A2BB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B340A75-7689-45A8-B2C1-30DA693E0A6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3139104-7CF9-4013-8813-A841128C7F92}"/>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5" name="Footer Placeholder 4">
            <a:extLst>
              <a:ext uri="{FF2B5EF4-FFF2-40B4-BE49-F238E27FC236}">
                <a16:creationId xmlns:a16="http://schemas.microsoft.com/office/drawing/2014/main" id="{5C92776E-721A-47FC-98FB-D076C51AE7F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9D4405A-F11B-4B93-80A2-FD13DE1E44A7}"/>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313914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44C356-0727-425A-AEAC-831633C728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87AA00B-1260-4FE5-8A52-8DB8ABCCEA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1311CE5-9F59-4BAC-8A4B-309894A5A68F}"/>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5" name="Footer Placeholder 4">
            <a:extLst>
              <a:ext uri="{FF2B5EF4-FFF2-40B4-BE49-F238E27FC236}">
                <a16:creationId xmlns:a16="http://schemas.microsoft.com/office/drawing/2014/main" id="{059C2199-B70B-4D51-9036-56DE40F0125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27026E6-ED94-4FE9-A991-DF3B6EF23040}"/>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125818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FEEB-D6B2-42EF-8B27-EC4C37000C7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A0D389D-89CF-4774-B6A6-349AB6D5D11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EE58B7E-4870-48ED-B8D4-6076E0508F2D}"/>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5" name="Footer Placeholder 4">
            <a:extLst>
              <a:ext uri="{FF2B5EF4-FFF2-40B4-BE49-F238E27FC236}">
                <a16:creationId xmlns:a16="http://schemas.microsoft.com/office/drawing/2014/main" id="{5F32C23A-25E4-4EA0-8CCB-CB99A92FC24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D5543CD-E36F-41B9-BB9D-EC1C852BD659}"/>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3079571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0FA0-FA5D-4B99-9685-BB8CC7A36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9F32B50-2E5A-4F83-A065-A74010C8C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F6C224-56F8-4C20-A5A3-11CBF684535F}"/>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5" name="Footer Placeholder 4">
            <a:extLst>
              <a:ext uri="{FF2B5EF4-FFF2-40B4-BE49-F238E27FC236}">
                <a16:creationId xmlns:a16="http://schemas.microsoft.com/office/drawing/2014/main" id="{E500FC3D-D987-4D5B-97D0-E7090F2DB78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48888A0-0A64-408A-8A3F-DC40FA27E00F}"/>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223979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AA26-8E91-489F-A693-5778A0B8DDF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BA7FE8C-D49D-49A2-9C4B-DA0E841CEC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71372C9-CD68-4CBE-B78D-C3DD8D488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E5498C0-5BF7-4FCB-8EB4-D2D460E0800A}"/>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6" name="Footer Placeholder 5">
            <a:extLst>
              <a:ext uri="{FF2B5EF4-FFF2-40B4-BE49-F238E27FC236}">
                <a16:creationId xmlns:a16="http://schemas.microsoft.com/office/drawing/2014/main" id="{7077CDC1-B542-4EB6-8B63-6436B916FAC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C581D6E-E837-417D-B7FF-374040BDE1BB}"/>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232516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16A3-7661-4BA4-975A-277F16D5A1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D475E9C-4D69-47F5-8393-3827C6E62D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669836-0BFA-4D75-9B3F-57C1B3579CB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28F00D-1327-41FA-BD43-2AD3901FCA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F967AF-97A7-427E-999F-66EDF193F9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B493E73-D1FD-412B-A54A-E8A9A3A926C9}"/>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8" name="Footer Placeholder 7">
            <a:extLst>
              <a:ext uri="{FF2B5EF4-FFF2-40B4-BE49-F238E27FC236}">
                <a16:creationId xmlns:a16="http://schemas.microsoft.com/office/drawing/2014/main" id="{2B453BE4-A8CB-4D0D-91FE-6F655831DE7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DFB5FE1-1F67-494C-8289-5172084F9DAC}"/>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3223202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ECD2-D7F3-44FB-BBC3-2BF485D9F8A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56E36FA-24CF-49E4-9D73-34E9EE58C174}"/>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4" name="Footer Placeholder 3">
            <a:extLst>
              <a:ext uri="{FF2B5EF4-FFF2-40B4-BE49-F238E27FC236}">
                <a16:creationId xmlns:a16="http://schemas.microsoft.com/office/drawing/2014/main" id="{4F648864-84AD-47CF-BF49-6F439DC1CD5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236B6F30-5B8A-44BE-AE3F-BFCEC8AFBA2C}"/>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303839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BBE9D-832C-4653-B563-1FF02D53EEF2}"/>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3" name="Footer Placeholder 2">
            <a:extLst>
              <a:ext uri="{FF2B5EF4-FFF2-40B4-BE49-F238E27FC236}">
                <a16:creationId xmlns:a16="http://schemas.microsoft.com/office/drawing/2014/main" id="{29A5BE57-2B0C-4E9D-ACAC-4AB42AF25D8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2C55D22-1960-4248-AF99-6C0C8363CFD0}"/>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2019413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F811-9C5C-4F11-ADA6-6A4E7B259C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614A019-5AF4-4CD1-9987-041005D6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7B5E3EE-126D-457A-8B10-9DA2DC8E6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719B95-9CFD-4F34-A22B-FBA3B9FFB20C}"/>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6" name="Footer Placeholder 5">
            <a:extLst>
              <a:ext uri="{FF2B5EF4-FFF2-40B4-BE49-F238E27FC236}">
                <a16:creationId xmlns:a16="http://schemas.microsoft.com/office/drawing/2014/main" id="{7BBE8323-7569-4689-8E47-3271F68B32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3E1816D-1AD2-4774-B0B3-73F84B1B791F}"/>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956873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9842-8523-4F65-A8D9-AF253CDC8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0074673-7C3E-47A1-BE41-B5E4EBEA1F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79C7A11-15B3-4336-B55E-2978CE9AA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1CB773-3352-4B7F-9278-8E42A3F06F18}"/>
              </a:ext>
            </a:extLst>
          </p:cNvPr>
          <p:cNvSpPr>
            <a:spLocks noGrp="1"/>
          </p:cNvSpPr>
          <p:nvPr>
            <p:ph type="dt" sz="half" idx="10"/>
          </p:nvPr>
        </p:nvSpPr>
        <p:spPr/>
        <p:txBody>
          <a:bodyPr/>
          <a:lstStyle/>
          <a:p>
            <a:fld id="{7586FBBF-FCB4-481B-A88A-E1F1FFF7CBAF}" type="datetimeFigureOut">
              <a:rPr lang="en-AU" smtClean="0"/>
              <a:t>30/05/2018</a:t>
            </a:fld>
            <a:endParaRPr lang="en-AU"/>
          </a:p>
        </p:txBody>
      </p:sp>
      <p:sp>
        <p:nvSpPr>
          <p:cNvPr id="6" name="Footer Placeholder 5">
            <a:extLst>
              <a:ext uri="{FF2B5EF4-FFF2-40B4-BE49-F238E27FC236}">
                <a16:creationId xmlns:a16="http://schemas.microsoft.com/office/drawing/2014/main" id="{A2E21AEB-0231-40F8-8171-E0C3DA26500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BC3D76A-4982-46AE-8C59-7CABED5467BB}"/>
              </a:ext>
            </a:extLst>
          </p:cNvPr>
          <p:cNvSpPr>
            <a:spLocks noGrp="1"/>
          </p:cNvSpPr>
          <p:nvPr>
            <p:ph type="sldNum" sz="quarter" idx="12"/>
          </p:nvPr>
        </p:nvSpPr>
        <p:spPr/>
        <p:txBody>
          <a:bodyPr/>
          <a:lstStyle/>
          <a:p>
            <a:fld id="{954CFF9E-2E7D-45DB-A29C-5387A9AF7AAB}" type="slidenum">
              <a:rPr lang="en-AU" smtClean="0"/>
              <a:t>‹#›</a:t>
            </a:fld>
            <a:endParaRPr lang="en-AU"/>
          </a:p>
        </p:txBody>
      </p:sp>
    </p:spTree>
    <p:extLst>
      <p:ext uri="{BB962C8B-B14F-4D97-AF65-F5344CB8AC3E}">
        <p14:creationId xmlns:p14="http://schemas.microsoft.com/office/powerpoint/2010/main" val="270841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C1E2E3-0949-4307-BC24-A34479B106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0437B85-E64B-4810-9040-A3EAC5CAD3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B2BCCA8-6367-4DE0-91D0-80F9CFD78A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86FBBF-FCB4-481B-A88A-E1F1FFF7CBAF}" type="datetimeFigureOut">
              <a:rPr lang="en-AU" smtClean="0"/>
              <a:t>30/05/2018</a:t>
            </a:fld>
            <a:endParaRPr lang="en-AU"/>
          </a:p>
        </p:txBody>
      </p:sp>
      <p:sp>
        <p:nvSpPr>
          <p:cNvPr id="5" name="Footer Placeholder 4">
            <a:extLst>
              <a:ext uri="{FF2B5EF4-FFF2-40B4-BE49-F238E27FC236}">
                <a16:creationId xmlns:a16="http://schemas.microsoft.com/office/drawing/2014/main" id="{C0EE655E-C97E-472A-8ACD-F80A35A447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6312485-42C7-4731-9A9B-7C4D40A3E5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CFF9E-2E7D-45DB-A29C-5387A9AF7AAB}" type="slidenum">
              <a:rPr lang="en-AU" smtClean="0"/>
              <a:t>‹#›</a:t>
            </a:fld>
            <a:endParaRPr lang="en-AU"/>
          </a:p>
        </p:txBody>
      </p:sp>
    </p:spTree>
    <p:extLst>
      <p:ext uri="{BB962C8B-B14F-4D97-AF65-F5344CB8AC3E}">
        <p14:creationId xmlns:p14="http://schemas.microsoft.com/office/powerpoint/2010/main" val="3108159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 Id="rId9" Type="http://schemas.openxmlformats.org/officeDocument/2006/relationships/image" Target="../media/image33.tiff"/></Relationships>
</file>

<file path=ppt/slides/_rels/slide37.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t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tif"/></Relationships>
</file>

<file path=ppt/slides/_rels/slide41.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tif"/></Relationships>
</file>

<file path=ppt/slides/_rels/slide42.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7.tif"/><Relationship Id="rId4" Type="http://schemas.openxmlformats.org/officeDocument/2006/relationships/image" Target="../media/image39.tif"/></Relationships>
</file>

<file path=ppt/slides/_rels/slide43.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tif"/></Relationships>
</file>

<file path=ppt/slides/_rels/slide44.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t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203C2F-F047-4A46-B3F5-F8F6C24C8578}"/>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8" name="Picture 7">
            <a:extLst>
              <a:ext uri="{FF2B5EF4-FFF2-40B4-BE49-F238E27FC236}">
                <a16:creationId xmlns:a16="http://schemas.microsoft.com/office/drawing/2014/main" id="{0A5BE87F-43A9-4E72-A349-EFC564C6EECD}"/>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2" name="Title 1">
            <a:extLst>
              <a:ext uri="{FF2B5EF4-FFF2-40B4-BE49-F238E27FC236}">
                <a16:creationId xmlns:a16="http://schemas.microsoft.com/office/drawing/2014/main" id="{F232C1D8-6C60-4A4A-8B59-59F4116BD485}"/>
              </a:ext>
            </a:extLst>
          </p:cNvPr>
          <p:cNvSpPr>
            <a:spLocks noGrp="1"/>
          </p:cNvSpPr>
          <p:nvPr>
            <p:ph type="ctrTitle"/>
          </p:nvPr>
        </p:nvSpPr>
        <p:spPr>
          <a:xfrm>
            <a:off x="1524000" y="490193"/>
            <a:ext cx="9144000" cy="1784853"/>
          </a:xfrm>
        </p:spPr>
        <p:txBody>
          <a:bodyPr>
            <a:normAutofit/>
          </a:bodyPr>
          <a:lstStyle/>
          <a:p>
            <a:r>
              <a:rPr lang="en-AU" dirty="0">
                <a:solidFill>
                  <a:srgbClr val="0070C0"/>
                </a:solidFill>
                <a:effectLst>
                  <a:outerShdw blurRad="38100" dist="38100" dir="2700000" algn="tl">
                    <a:srgbClr val="000000">
                      <a:alpha val="43137"/>
                    </a:srgbClr>
                  </a:outerShdw>
                </a:effectLst>
              </a:rPr>
              <a:t>Advanced Statistical Analysis of Biomechanical Time Series</a:t>
            </a:r>
          </a:p>
        </p:txBody>
      </p:sp>
      <p:sp>
        <p:nvSpPr>
          <p:cNvPr id="3" name="Subtitle 2">
            <a:extLst>
              <a:ext uri="{FF2B5EF4-FFF2-40B4-BE49-F238E27FC236}">
                <a16:creationId xmlns:a16="http://schemas.microsoft.com/office/drawing/2014/main" id="{F92F708B-1B83-4823-AF7C-CD91CD57F3A7}"/>
              </a:ext>
            </a:extLst>
          </p:cNvPr>
          <p:cNvSpPr>
            <a:spLocks noGrp="1"/>
          </p:cNvSpPr>
          <p:nvPr>
            <p:ph type="subTitle" idx="1"/>
          </p:nvPr>
        </p:nvSpPr>
        <p:spPr>
          <a:xfrm>
            <a:off x="787400" y="4950071"/>
            <a:ext cx="3162300" cy="1655762"/>
          </a:xfrm>
        </p:spPr>
        <p:txBody>
          <a:bodyPr>
            <a:normAutofit/>
          </a:bodyPr>
          <a:lstStyle/>
          <a:p>
            <a:pPr algn="l"/>
            <a:r>
              <a:rPr lang="en-AU" sz="2000" dirty="0">
                <a:effectLst>
                  <a:outerShdw blurRad="38100" dist="38100" dir="2700000" algn="tl">
                    <a:srgbClr val="000000">
                      <a:alpha val="43137"/>
                    </a:srgbClr>
                  </a:outerShdw>
                </a:effectLst>
              </a:rPr>
              <a:t>Todd Pataky</a:t>
            </a:r>
          </a:p>
          <a:p>
            <a:pPr algn="l"/>
            <a:r>
              <a:rPr lang="en-AU" sz="2000" dirty="0">
                <a:effectLst>
                  <a:outerShdw blurRad="38100" dist="38100" dir="2700000" algn="tl">
                    <a:srgbClr val="000000">
                      <a:alpha val="43137"/>
                    </a:srgbClr>
                  </a:outerShdw>
                </a:effectLst>
              </a:rPr>
              <a:t>Mark Robinson</a:t>
            </a:r>
          </a:p>
          <a:p>
            <a:pPr algn="l"/>
            <a:r>
              <a:rPr lang="en-AU" sz="2000" dirty="0">
                <a:effectLst>
                  <a:outerShdw blurRad="38100" dist="38100" dir="2700000" algn="tl">
                    <a:srgbClr val="000000">
                      <a:alpha val="43137"/>
                    </a:srgbClr>
                  </a:outerShdw>
                </a:effectLst>
              </a:rPr>
              <a:t>Drew Harrison</a:t>
            </a:r>
          </a:p>
          <a:p>
            <a:pPr algn="l"/>
            <a:r>
              <a:rPr lang="en-AU" sz="2000" dirty="0">
                <a:effectLst>
                  <a:outerShdw blurRad="38100" dist="38100" dir="2700000" algn="tl">
                    <a:srgbClr val="000000">
                      <a:alpha val="43137"/>
                    </a:srgbClr>
                  </a:outerShdw>
                </a:effectLst>
              </a:rPr>
              <a:t>John Warmenhoven</a:t>
            </a:r>
          </a:p>
        </p:txBody>
      </p:sp>
      <p:sp>
        <p:nvSpPr>
          <p:cNvPr id="4" name="TextBox 3">
            <a:extLst>
              <a:ext uri="{FF2B5EF4-FFF2-40B4-BE49-F238E27FC236}">
                <a16:creationId xmlns:a16="http://schemas.microsoft.com/office/drawing/2014/main" id="{069B8594-9840-49BB-95EF-81FECD3B9603}"/>
              </a:ext>
            </a:extLst>
          </p:cNvPr>
          <p:cNvSpPr txBox="1"/>
          <p:nvPr/>
        </p:nvSpPr>
        <p:spPr>
          <a:xfrm>
            <a:off x="-267486" y="2583386"/>
            <a:ext cx="7164371" cy="523220"/>
          </a:xfrm>
          <a:prstGeom prst="rect">
            <a:avLst/>
          </a:prstGeom>
          <a:noFill/>
        </p:spPr>
        <p:txBody>
          <a:bodyPr wrap="square" rtlCol="0">
            <a:spAutoFit/>
          </a:bodyPr>
          <a:lstStyle/>
          <a:p>
            <a:pPr algn="ctr"/>
            <a:r>
              <a:rPr lang="en-AU" sz="2800" dirty="0">
                <a:solidFill>
                  <a:schemeClr val="accent1">
                    <a:lumMod val="60000"/>
                    <a:lumOff val="40000"/>
                  </a:schemeClr>
                </a:solidFill>
                <a:effectLst>
                  <a:outerShdw blurRad="38100" dist="38100" dir="2700000" algn="tl">
                    <a:srgbClr val="000000">
                      <a:alpha val="43137"/>
                    </a:srgbClr>
                  </a:outerShdw>
                </a:effectLst>
              </a:rPr>
              <a:t>Principal Components Analysis</a:t>
            </a:r>
            <a:endParaRPr lang="en-AU" sz="3200" dirty="0">
              <a:solidFill>
                <a:schemeClr val="accent1">
                  <a:lumMod val="60000"/>
                  <a:lumOff val="40000"/>
                </a:schemeClr>
              </a:solidFill>
              <a:effectLst>
                <a:outerShdw blurRad="38100" dist="38100" dir="2700000" algn="tl">
                  <a:srgbClr val="000000">
                    <a:alpha val="43137"/>
                  </a:srgbClr>
                </a:outerShdw>
              </a:effectLst>
            </a:endParaRPr>
          </a:p>
        </p:txBody>
      </p:sp>
      <p:sp>
        <p:nvSpPr>
          <p:cNvPr id="5" name="Subtitle 2">
            <a:extLst>
              <a:ext uri="{FF2B5EF4-FFF2-40B4-BE49-F238E27FC236}">
                <a16:creationId xmlns:a16="http://schemas.microsoft.com/office/drawing/2014/main" id="{A388B697-1C80-4D2E-B4F7-8B96C6498788}"/>
              </a:ext>
            </a:extLst>
          </p:cNvPr>
          <p:cNvSpPr txBox="1">
            <a:spLocks/>
          </p:cNvSpPr>
          <p:nvPr/>
        </p:nvSpPr>
        <p:spPr>
          <a:xfrm>
            <a:off x="3263900" y="4950071"/>
            <a:ext cx="8559800" cy="16557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2000" dirty="0"/>
              <a:t>Department of Health and Human Sciences, Kyoto University</a:t>
            </a:r>
          </a:p>
          <a:p>
            <a:pPr algn="l"/>
            <a:r>
              <a:rPr lang="en-AU" sz="2000" dirty="0"/>
              <a:t>Research Institute for Sport and Exercise Sciences, Liverpool John Moores University</a:t>
            </a:r>
          </a:p>
          <a:p>
            <a:pPr algn="l"/>
            <a:r>
              <a:rPr lang="en-AU" sz="2000" dirty="0"/>
              <a:t>Physical Education and Sport Sciences, University of Limerick</a:t>
            </a:r>
          </a:p>
          <a:p>
            <a:pPr algn="l"/>
            <a:r>
              <a:rPr lang="en-AU" sz="2000" dirty="0"/>
              <a:t>Exercise &amp; Sports Science, University of Sydney</a:t>
            </a:r>
          </a:p>
        </p:txBody>
      </p:sp>
      <p:sp>
        <p:nvSpPr>
          <p:cNvPr id="6" name="TextBox 5">
            <a:extLst>
              <a:ext uri="{FF2B5EF4-FFF2-40B4-BE49-F238E27FC236}">
                <a16:creationId xmlns:a16="http://schemas.microsoft.com/office/drawing/2014/main" id="{FD01DEA1-3E1D-4CFE-9C68-24B7D991AC9E}"/>
              </a:ext>
            </a:extLst>
          </p:cNvPr>
          <p:cNvSpPr txBox="1"/>
          <p:nvPr/>
        </p:nvSpPr>
        <p:spPr>
          <a:xfrm>
            <a:off x="2628114" y="3254356"/>
            <a:ext cx="7164371" cy="523220"/>
          </a:xfrm>
          <a:prstGeom prst="rect">
            <a:avLst/>
          </a:prstGeom>
          <a:noFill/>
        </p:spPr>
        <p:txBody>
          <a:bodyPr wrap="square" rtlCol="0">
            <a:spAutoFit/>
          </a:bodyPr>
          <a:lstStyle/>
          <a:p>
            <a:pPr algn="ctr"/>
            <a:r>
              <a:rPr lang="en-AU" sz="2800" dirty="0">
                <a:solidFill>
                  <a:srgbClr val="0070C0"/>
                </a:solidFill>
                <a:effectLst>
                  <a:outerShdw blurRad="38100" dist="38100" dir="2700000" algn="tl">
                    <a:srgbClr val="000000">
                      <a:alpha val="43137"/>
                    </a:srgbClr>
                  </a:outerShdw>
                </a:effectLst>
              </a:rPr>
              <a:t>Functional Data Analysis</a:t>
            </a:r>
            <a:endParaRPr lang="en-AU" sz="3200" dirty="0">
              <a:solidFill>
                <a:srgbClr val="0070C0"/>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3E2C827-B3A9-4481-B2DC-B5A722DEDA33}"/>
              </a:ext>
            </a:extLst>
          </p:cNvPr>
          <p:cNvSpPr txBox="1"/>
          <p:nvPr/>
        </p:nvSpPr>
        <p:spPr>
          <a:xfrm>
            <a:off x="5701514" y="3925326"/>
            <a:ext cx="7164371" cy="523220"/>
          </a:xfrm>
          <a:prstGeom prst="rect">
            <a:avLst/>
          </a:prstGeom>
          <a:noFill/>
        </p:spPr>
        <p:txBody>
          <a:bodyPr wrap="square" rtlCol="0">
            <a:spAutoFit/>
          </a:bodyPr>
          <a:lstStyle/>
          <a:p>
            <a:pPr algn="ctr"/>
            <a:r>
              <a:rPr lang="en-AU" sz="2800" dirty="0">
                <a:solidFill>
                  <a:schemeClr val="accent1">
                    <a:lumMod val="75000"/>
                  </a:schemeClr>
                </a:solidFill>
                <a:effectLst>
                  <a:outerShdw blurRad="38100" dist="38100" dir="2700000" algn="tl">
                    <a:srgbClr val="000000">
                      <a:alpha val="43137"/>
                    </a:srgbClr>
                  </a:outerShdw>
                </a:effectLst>
              </a:rPr>
              <a:t>Statistical Parametric Mapping</a:t>
            </a:r>
            <a:endParaRPr lang="en-AU" sz="3200"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6613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4548FF-F21B-46CA-B1D7-AAB4DCFFF1D7}"/>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Functional Data Analysis (FDA)</a:t>
            </a:r>
            <a:endParaRPr lang="en-US" b="0" dirty="0">
              <a:solidFill>
                <a:schemeClr val="accent1"/>
              </a:solidFill>
              <a:latin typeface="Tw Cen MT" charset="0"/>
            </a:endParaRPr>
          </a:p>
        </p:txBody>
      </p:sp>
      <p:sp>
        <p:nvSpPr>
          <p:cNvPr id="4" name="Content Placeholder 2">
            <a:extLst>
              <a:ext uri="{FF2B5EF4-FFF2-40B4-BE49-F238E27FC236}">
                <a16:creationId xmlns:a16="http://schemas.microsoft.com/office/drawing/2014/main" id="{8124EA4F-1804-4DE3-9AD2-D48F99D7010B}"/>
              </a:ext>
            </a:extLst>
          </p:cNvPr>
          <p:cNvSpPr txBox="1">
            <a:spLocks/>
          </p:cNvSpPr>
          <p:nvPr/>
        </p:nvSpPr>
        <p:spPr>
          <a:xfrm>
            <a:off x="6257828" y="1519623"/>
            <a:ext cx="4124227" cy="4767263"/>
          </a:xfrm>
          <a:prstGeom prst="rect">
            <a:avLst/>
          </a:prstGeom>
        </p:spPr>
        <p:txBody>
          <a:bodyPr vert="horz" lIns="91440" tIns="45720" rIns="91440" bIns="45720" rtlCol="0">
            <a:no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600"/>
              </a:spcAft>
              <a:buNone/>
              <a:defRPr/>
            </a:pPr>
            <a:r>
              <a:rPr lang="en-AU" b="1" i="1" dirty="0">
                <a:solidFill>
                  <a:schemeClr val="tx2">
                    <a:lumMod val="60000"/>
                    <a:lumOff val="40000"/>
                  </a:schemeClr>
                </a:solidFill>
                <a:latin typeface="Calibri" panose="020F0502020204030204" pitchFamily="34" charset="0"/>
                <a:ea typeface="+mn-ea"/>
              </a:rPr>
              <a:t>General FDA Steps:</a:t>
            </a:r>
          </a:p>
          <a:p>
            <a:pPr marL="0" indent="0" fontAlgn="auto">
              <a:spcAft>
                <a:spcPts val="600"/>
              </a:spcAft>
              <a:buNone/>
              <a:defRPr/>
            </a:pPr>
            <a:endParaRPr lang="en-AU" sz="1800" dirty="0">
              <a:solidFill>
                <a:prstClr val="black"/>
              </a:solidFill>
              <a:latin typeface="Calibri" panose="020F0502020204030204" pitchFamily="34" charset="0"/>
              <a:ea typeface="+mn-ea"/>
            </a:endParaRP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Fitting functions with the addition of smoothing using a roughness penalty.</a:t>
            </a:r>
          </a:p>
          <a:p>
            <a:pPr fontAlgn="auto">
              <a:spcAft>
                <a:spcPts val="600"/>
              </a:spcAft>
              <a:buFont typeface="+mj-lt"/>
              <a:buAutoNum type="arabicPeriod"/>
              <a:defRPr/>
            </a:pPr>
            <a:r>
              <a:rPr lang="en-AU" sz="1800" dirty="0">
                <a:solidFill>
                  <a:srgbClr val="0070C0"/>
                </a:solidFill>
                <a:effectLst>
                  <a:outerShdw blurRad="38100" dist="38100" dir="2700000" algn="tl">
                    <a:srgbClr val="000000">
                      <a:alpha val="43137"/>
                    </a:srgbClr>
                  </a:outerShdw>
                </a:effectLst>
                <a:latin typeface="Calibri" panose="020F0502020204030204" pitchFamily="34" charset="0"/>
                <a:ea typeface="+mn-ea"/>
              </a:rPr>
              <a:t>Registration techniques using time-warping functions</a:t>
            </a:r>
            <a:r>
              <a:rPr lang="en-AU" sz="1800" dirty="0">
                <a:solidFill>
                  <a:schemeClr val="bg1">
                    <a:lumMod val="65000"/>
                  </a:schemeClr>
                </a:solidFill>
                <a:effectLst>
                  <a:outerShdw blurRad="38100" dist="38100" dir="2700000" algn="tl">
                    <a:srgbClr val="000000">
                      <a:alpha val="43137"/>
                    </a:srgbClr>
                  </a:outerShdw>
                </a:effectLst>
                <a:latin typeface="Calibri" panose="020F0502020204030204" pitchFamily="34" charset="0"/>
                <a:ea typeface="+mn-ea"/>
              </a:rPr>
              <a:t>.</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The implementation of statistical techniques such as hypothesis testing (t-tests, ANOVAs, regressions, etc.), or dimension reduction approaches (PCA, etc.).  </a:t>
            </a:r>
          </a:p>
          <a:p>
            <a:pPr fontAlgn="auto">
              <a:spcAft>
                <a:spcPts val="600"/>
              </a:spcAft>
              <a:buFont typeface="+mj-lt"/>
              <a:buAutoNum type="arabicPeriod"/>
              <a:defRPr/>
            </a:pPr>
            <a:endParaRPr lang="en-AU" sz="1800" dirty="0">
              <a:solidFill>
                <a:prstClr val="black"/>
              </a:solidFill>
              <a:latin typeface="Calibri" panose="020F0502020204030204" pitchFamily="34" charset="0"/>
              <a:ea typeface="+mn-ea"/>
            </a:endParaRPr>
          </a:p>
          <a:p>
            <a:pPr marL="0" indent="0" fontAlgn="auto">
              <a:spcAft>
                <a:spcPts val="600"/>
              </a:spcAft>
              <a:buNone/>
              <a:defRPr/>
            </a:pPr>
            <a:r>
              <a:rPr lang="en-AU" sz="1800" dirty="0">
                <a:solidFill>
                  <a:prstClr val="black"/>
                </a:solidFill>
                <a:latin typeface="Calibri" panose="020F0502020204030204" pitchFamily="34" charset="0"/>
                <a:ea typeface="+mn-ea"/>
              </a:rPr>
              <a:t>Functional PCA (</a:t>
            </a:r>
            <a:r>
              <a:rPr lang="en-AU" sz="1800" i="1" dirty="0">
                <a:solidFill>
                  <a:prstClr val="black"/>
                </a:solidFill>
                <a:latin typeface="Calibri" panose="020F0502020204030204" pitchFamily="34" charset="0"/>
                <a:ea typeface="+mn-ea"/>
              </a:rPr>
              <a:t>f</a:t>
            </a:r>
            <a:r>
              <a:rPr lang="en-AU" sz="1800" dirty="0">
                <a:solidFill>
                  <a:prstClr val="black"/>
                </a:solidFill>
                <a:latin typeface="Calibri" panose="020F0502020204030204" pitchFamily="34" charset="0"/>
                <a:ea typeface="+mn-ea"/>
              </a:rPr>
              <a:t>PCA) is the most commonly used in biomechanics and human movement.</a:t>
            </a:r>
          </a:p>
        </p:txBody>
      </p:sp>
      <p:pic>
        <p:nvPicPr>
          <p:cNvPr id="2" name="Picture 1">
            <a:extLst>
              <a:ext uri="{FF2B5EF4-FFF2-40B4-BE49-F238E27FC236}">
                <a16:creationId xmlns:a16="http://schemas.microsoft.com/office/drawing/2014/main" id="{680469A4-9F8B-47B9-91E9-D2A117C07AC0}"/>
              </a:ext>
            </a:extLst>
          </p:cNvPr>
          <p:cNvPicPr>
            <a:picLocks noChangeAspect="1"/>
          </p:cNvPicPr>
          <p:nvPr/>
        </p:nvPicPr>
        <p:blipFill>
          <a:blip r:embed="rId4"/>
          <a:stretch>
            <a:fillRect/>
          </a:stretch>
        </p:blipFill>
        <p:spPr>
          <a:xfrm>
            <a:off x="1861912" y="1453634"/>
            <a:ext cx="4179094" cy="3921919"/>
          </a:xfrm>
          <a:prstGeom prst="rect">
            <a:avLst/>
          </a:prstGeom>
        </p:spPr>
      </p:pic>
      <p:sp>
        <p:nvSpPr>
          <p:cNvPr id="7" name="TextBox 6">
            <a:extLst>
              <a:ext uri="{FF2B5EF4-FFF2-40B4-BE49-F238E27FC236}">
                <a16:creationId xmlns:a16="http://schemas.microsoft.com/office/drawing/2014/main" id="{9E88CF84-6D30-400B-AF8B-E29E40E74C1E}"/>
              </a:ext>
            </a:extLst>
          </p:cNvPr>
          <p:cNvSpPr txBox="1"/>
          <p:nvPr/>
        </p:nvSpPr>
        <p:spPr>
          <a:xfrm>
            <a:off x="1981201" y="5436721"/>
            <a:ext cx="4059805" cy="307777"/>
          </a:xfrm>
          <a:prstGeom prst="rect">
            <a:avLst/>
          </a:prstGeom>
          <a:noFill/>
        </p:spPr>
        <p:txBody>
          <a:bodyPr wrap="square" rtlCol="0">
            <a:spAutoFit/>
          </a:bodyPr>
          <a:lstStyle/>
          <a:p>
            <a:r>
              <a:rPr lang="en-AU" sz="1400" dirty="0"/>
              <a:t>Handwriting data from Ramsay &amp; Silverman (2002).</a:t>
            </a:r>
          </a:p>
        </p:txBody>
      </p:sp>
    </p:spTree>
    <p:extLst>
      <p:ext uri="{BB962C8B-B14F-4D97-AF65-F5344CB8AC3E}">
        <p14:creationId xmlns:p14="http://schemas.microsoft.com/office/powerpoint/2010/main" val="294300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442A4A-279E-4A50-83DB-002938F9189E}"/>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Functional Data Analysis (FDA)</a:t>
            </a:r>
            <a:endParaRPr lang="en-US" b="0" dirty="0">
              <a:solidFill>
                <a:schemeClr val="accent1"/>
              </a:solidFill>
              <a:latin typeface="Tw Cen MT" charset="0"/>
            </a:endParaRPr>
          </a:p>
        </p:txBody>
      </p:sp>
      <p:sp>
        <p:nvSpPr>
          <p:cNvPr id="4" name="Content Placeholder 2">
            <a:extLst>
              <a:ext uri="{FF2B5EF4-FFF2-40B4-BE49-F238E27FC236}">
                <a16:creationId xmlns:a16="http://schemas.microsoft.com/office/drawing/2014/main" id="{8124EA4F-1804-4DE3-9AD2-D48F99D7010B}"/>
              </a:ext>
            </a:extLst>
          </p:cNvPr>
          <p:cNvSpPr txBox="1">
            <a:spLocks/>
          </p:cNvSpPr>
          <p:nvPr/>
        </p:nvSpPr>
        <p:spPr>
          <a:xfrm>
            <a:off x="6257828" y="1519623"/>
            <a:ext cx="4124227" cy="4767263"/>
          </a:xfrm>
          <a:prstGeom prst="rect">
            <a:avLst/>
          </a:prstGeom>
        </p:spPr>
        <p:txBody>
          <a:bodyPr vert="horz" lIns="91440" tIns="45720" rIns="91440" bIns="45720" rtlCol="0">
            <a:no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600"/>
              </a:spcAft>
              <a:buNone/>
              <a:defRPr/>
            </a:pPr>
            <a:r>
              <a:rPr lang="en-AU" b="1" i="1" dirty="0">
                <a:solidFill>
                  <a:schemeClr val="tx2">
                    <a:lumMod val="60000"/>
                    <a:lumOff val="40000"/>
                  </a:schemeClr>
                </a:solidFill>
                <a:latin typeface="Calibri" panose="020F0502020204030204" pitchFamily="34" charset="0"/>
                <a:ea typeface="+mn-ea"/>
              </a:rPr>
              <a:t>General FDA Steps:</a:t>
            </a:r>
          </a:p>
          <a:p>
            <a:pPr marL="0" indent="0" fontAlgn="auto">
              <a:spcAft>
                <a:spcPts val="600"/>
              </a:spcAft>
              <a:buNone/>
              <a:defRPr/>
            </a:pPr>
            <a:endParaRPr lang="en-AU" sz="1800" dirty="0">
              <a:solidFill>
                <a:prstClr val="black"/>
              </a:solidFill>
              <a:latin typeface="Calibri" panose="020F0502020204030204" pitchFamily="34" charset="0"/>
              <a:ea typeface="+mn-ea"/>
            </a:endParaRP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Fitting functions with the addition of smoothing using a roughness penalty.</a:t>
            </a:r>
          </a:p>
          <a:p>
            <a:pPr fontAlgn="auto">
              <a:spcAft>
                <a:spcPts val="600"/>
              </a:spcAft>
              <a:buFont typeface="+mj-lt"/>
              <a:buAutoNum type="arabicPeriod"/>
              <a:defRPr/>
            </a:pPr>
            <a:r>
              <a:rPr lang="en-AU" sz="1800" dirty="0">
                <a:solidFill>
                  <a:srgbClr val="0070C0"/>
                </a:solidFill>
                <a:effectLst>
                  <a:outerShdw blurRad="38100" dist="38100" dir="2700000" algn="tl">
                    <a:srgbClr val="000000">
                      <a:alpha val="43137"/>
                    </a:srgbClr>
                  </a:outerShdw>
                </a:effectLst>
                <a:latin typeface="Calibri" panose="020F0502020204030204" pitchFamily="34" charset="0"/>
                <a:ea typeface="+mn-ea"/>
              </a:rPr>
              <a:t>Registration techniques using time-warping functions.</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The implementation of statistical techniques such as hypothesis testing (t-tests, ANOVAs, regressions, etc.), or dimension reduction approaches (PCA, etc.).  </a:t>
            </a:r>
          </a:p>
          <a:p>
            <a:pPr fontAlgn="auto">
              <a:spcAft>
                <a:spcPts val="600"/>
              </a:spcAft>
              <a:buFont typeface="+mj-lt"/>
              <a:buAutoNum type="arabicPeriod"/>
              <a:defRPr/>
            </a:pPr>
            <a:endParaRPr lang="en-AU" sz="1800" dirty="0">
              <a:solidFill>
                <a:prstClr val="black"/>
              </a:solidFill>
              <a:latin typeface="Calibri" panose="020F0502020204030204" pitchFamily="34" charset="0"/>
              <a:ea typeface="+mn-ea"/>
            </a:endParaRPr>
          </a:p>
          <a:p>
            <a:pPr marL="0" indent="0" fontAlgn="auto">
              <a:spcAft>
                <a:spcPts val="600"/>
              </a:spcAft>
              <a:buNone/>
              <a:defRPr/>
            </a:pPr>
            <a:r>
              <a:rPr lang="en-AU" sz="1800" dirty="0">
                <a:solidFill>
                  <a:prstClr val="black"/>
                </a:solidFill>
                <a:latin typeface="Calibri" panose="020F0502020204030204" pitchFamily="34" charset="0"/>
                <a:ea typeface="+mn-ea"/>
              </a:rPr>
              <a:t>Functional PCA (</a:t>
            </a:r>
            <a:r>
              <a:rPr lang="en-AU" sz="1800" i="1" dirty="0">
                <a:solidFill>
                  <a:prstClr val="black"/>
                </a:solidFill>
                <a:latin typeface="Calibri" panose="020F0502020204030204" pitchFamily="34" charset="0"/>
                <a:ea typeface="+mn-ea"/>
              </a:rPr>
              <a:t>f</a:t>
            </a:r>
            <a:r>
              <a:rPr lang="en-AU" sz="1800" dirty="0">
                <a:solidFill>
                  <a:prstClr val="black"/>
                </a:solidFill>
                <a:latin typeface="Calibri" panose="020F0502020204030204" pitchFamily="34" charset="0"/>
                <a:ea typeface="+mn-ea"/>
              </a:rPr>
              <a:t>PCA) is the most commonly used in biomechanics and human movement.</a:t>
            </a:r>
          </a:p>
        </p:txBody>
      </p:sp>
      <p:pic>
        <p:nvPicPr>
          <p:cNvPr id="2" name="Picture 1">
            <a:extLst>
              <a:ext uri="{FF2B5EF4-FFF2-40B4-BE49-F238E27FC236}">
                <a16:creationId xmlns:a16="http://schemas.microsoft.com/office/drawing/2014/main" id="{680469A4-9F8B-47B9-91E9-D2A117C07AC0}"/>
              </a:ext>
            </a:extLst>
          </p:cNvPr>
          <p:cNvPicPr>
            <a:picLocks noChangeAspect="1"/>
          </p:cNvPicPr>
          <p:nvPr/>
        </p:nvPicPr>
        <p:blipFill>
          <a:blip r:embed="rId4"/>
          <a:stretch>
            <a:fillRect/>
          </a:stretch>
        </p:blipFill>
        <p:spPr>
          <a:xfrm>
            <a:off x="1861912" y="1453634"/>
            <a:ext cx="4179094" cy="3921919"/>
          </a:xfrm>
          <a:prstGeom prst="rect">
            <a:avLst/>
          </a:prstGeom>
        </p:spPr>
      </p:pic>
      <p:sp>
        <p:nvSpPr>
          <p:cNvPr id="7" name="TextBox 6">
            <a:extLst>
              <a:ext uri="{FF2B5EF4-FFF2-40B4-BE49-F238E27FC236}">
                <a16:creationId xmlns:a16="http://schemas.microsoft.com/office/drawing/2014/main" id="{9E88CF84-6D30-400B-AF8B-E29E40E74C1E}"/>
              </a:ext>
            </a:extLst>
          </p:cNvPr>
          <p:cNvSpPr txBox="1"/>
          <p:nvPr/>
        </p:nvSpPr>
        <p:spPr>
          <a:xfrm>
            <a:off x="1981201" y="5436721"/>
            <a:ext cx="3952972" cy="307777"/>
          </a:xfrm>
          <a:prstGeom prst="rect">
            <a:avLst/>
          </a:prstGeom>
          <a:noFill/>
        </p:spPr>
        <p:txBody>
          <a:bodyPr wrap="square" rtlCol="0">
            <a:spAutoFit/>
          </a:bodyPr>
          <a:lstStyle/>
          <a:p>
            <a:r>
              <a:rPr lang="en-AU" sz="1400" dirty="0"/>
              <a:t>Handwriting data from Ramsay &amp; Silverman (2002).</a:t>
            </a:r>
          </a:p>
        </p:txBody>
      </p:sp>
      <p:cxnSp>
        <p:nvCxnSpPr>
          <p:cNvPr id="6" name="Straight Arrow Connector 5"/>
          <p:cNvCxnSpPr/>
          <p:nvPr/>
        </p:nvCxnSpPr>
        <p:spPr>
          <a:xfrm rot="16200000">
            <a:off x="1213878" y="3052099"/>
            <a:ext cx="2718707"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50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0CB1B29-B92C-47F6-9B86-A4E6829A7155}"/>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27" name="Picture 26">
            <a:extLst>
              <a:ext uri="{FF2B5EF4-FFF2-40B4-BE49-F238E27FC236}">
                <a16:creationId xmlns:a16="http://schemas.microsoft.com/office/drawing/2014/main" id="{C2A4330B-9DAF-492E-8C6E-EEC49303D6EC}"/>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7" name="TextBox 6">
            <a:extLst>
              <a:ext uri="{FF2B5EF4-FFF2-40B4-BE49-F238E27FC236}">
                <a16:creationId xmlns:a16="http://schemas.microsoft.com/office/drawing/2014/main" id="{BB6C2AFF-FA2E-4476-AFAF-F5C8B11656C1}"/>
              </a:ext>
            </a:extLst>
          </p:cNvPr>
          <p:cNvSpPr txBox="1"/>
          <p:nvPr/>
        </p:nvSpPr>
        <p:spPr>
          <a:xfrm>
            <a:off x="2202730" y="688157"/>
            <a:ext cx="3657600" cy="523220"/>
          </a:xfrm>
          <a:prstGeom prst="rect">
            <a:avLst/>
          </a:prstGeom>
          <a:noFill/>
        </p:spPr>
        <p:txBody>
          <a:bodyPr wrap="square" rtlCol="0">
            <a:spAutoFit/>
          </a:bodyPr>
          <a:lstStyle/>
          <a:p>
            <a:pPr algn="ctr"/>
            <a:r>
              <a:rPr lang="en-AU" sz="2800" dirty="0">
                <a:solidFill>
                  <a:srgbClr val="FF0000"/>
                </a:solidFill>
              </a:rPr>
              <a:t>Testing Predictions</a:t>
            </a:r>
          </a:p>
        </p:txBody>
      </p:sp>
      <p:sp>
        <p:nvSpPr>
          <p:cNvPr id="9" name="TextBox 8">
            <a:extLst>
              <a:ext uri="{FF2B5EF4-FFF2-40B4-BE49-F238E27FC236}">
                <a16:creationId xmlns:a16="http://schemas.microsoft.com/office/drawing/2014/main" id="{7D48B2E8-7BFB-4131-97AD-CAB150F339F7}"/>
              </a:ext>
            </a:extLst>
          </p:cNvPr>
          <p:cNvSpPr txBox="1"/>
          <p:nvPr/>
        </p:nvSpPr>
        <p:spPr>
          <a:xfrm>
            <a:off x="6295534" y="688157"/>
            <a:ext cx="3657600" cy="523220"/>
          </a:xfrm>
          <a:prstGeom prst="rect">
            <a:avLst/>
          </a:prstGeom>
          <a:noFill/>
        </p:spPr>
        <p:txBody>
          <a:bodyPr wrap="square" rtlCol="0">
            <a:spAutoFit/>
          </a:bodyPr>
          <a:lstStyle/>
          <a:p>
            <a:pPr algn="ctr"/>
            <a:r>
              <a:rPr lang="en-AU" sz="2800" dirty="0">
                <a:solidFill>
                  <a:srgbClr val="FF0000"/>
                </a:solidFill>
              </a:rPr>
              <a:t>Finding Patterns</a:t>
            </a:r>
          </a:p>
        </p:txBody>
      </p:sp>
      <p:sp>
        <p:nvSpPr>
          <p:cNvPr id="10" name="TextBox 9">
            <a:extLst>
              <a:ext uri="{FF2B5EF4-FFF2-40B4-BE49-F238E27FC236}">
                <a16:creationId xmlns:a16="http://schemas.microsoft.com/office/drawing/2014/main" id="{44C921AB-E575-4D31-BB1A-BC1A014EADA0}"/>
              </a:ext>
            </a:extLst>
          </p:cNvPr>
          <p:cNvSpPr txBox="1"/>
          <p:nvPr/>
        </p:nvSpPr>
        <p:spPr>
          <a:xfrm>
            <a:off x="2202730" y="1363778"/>
            <a:ext cx="3657600" cy="461665"/>
          </a:xfrm>
          <a:prstGeom prst="rect">
            <a:avLst/>
          </a:prstGeom>
          <a:solidFill>
            <a:schemeClr val="accent1">
              <a:lumMod val="20000"/>
              <a:lumOff val="80000"/>
            </a:schemeClr>
          </a:solidFill>
        </p:spPr>
        <p:txBody>
          <a:bodyPr wrap="square" rtlCol="0">
            <a:spAutoFit/>
          </a:bodyPr>
          <a:lstStyle/>
          <a:p>
            <a:pPr algn="ctr"/>
            <a:r>
              <a:rPr lang="en-AU" sz="2400" dirty="0">
                <a:solidFill>
                  <a:srgbClr val="FF0000"/>
                </a:solidFill>
              </a:rPr>
              <a:t>Science</a:t>
            </a:r>
          </a:p>
        </p:txBody>
      </p:sp>
      <p:sp>
        <p:nvSpPr>
          <p:cNvPr id="11" name="TextBox 10">
            <a:extLst>
              <a:ext uri="{FF2B5EF4-FFF2-40B4-BE49-F238E27FC236}">
                <a16:creationId xmlns:a16="http://schemas.microsoft.com/office/drawing/2014/main" id="{C2C8AB56-37A5-4F97-95F7-08D7021ED3BA}"/>
              </a:ext>
            </a:extLst>
          </p:cNvPr>
          <p:cNvSpPr txBox="1"/>
          <p:nvPr/>
        </p:nvSpPr>
        <p:spPr>
          <a:xfrm>
            <a:off x="6361522" y="1363778"/>
            <a:ext cx="3657600" cy="461665"/>
          </a:xfrm>
          <a:prstGeom prst="rect">
            <a:avLst/>
          </a:prstGeom>
          <a:solidFill>
            <a:schemeClr val="accent1">
              <a:lumMod val="20000"/>
              <a:lumOff val="80000"/>
            </a:schemeClr>
          </a:solidFill>
        </p:spPr>
        <p:txBody>
          <a:bodyPr wrap="square" rtlCol="0">
            <a:spAutoFit/>
          </a:bodyPr>
          <a:lstStyle/>
          <a:p>
            <a:pPr algn="ctr"/>
            <a:r>
              <a:rPr lang="en-AU" sz="2400" dirty="0">
                <a:solidFill>
                  <a:srgbClr val="FF0000"/>
                </a:solidFill>
              </a:rPr>
              <a:t>Engineering</a:t>
            </a:r>
          </a:p>
        </p:txBody>
      </p:sp>
      <p:sp>
        <p:nvSpPr>
          <p:cNvPr id="12" name="TextBox 11">
            <a:extLst>
              <a:ext uri="{FF2B5EF4-FFF2-40B4-BE49-F238E27FC236}">
                <a16:creationId xmlns:a16="http://schemas.microsoft.com/office/drawing/2014/main" id="{8DD0C38E-DAD8-4AEC-96E4-C68FA9331E35}"/>
              </a:ext>
            </a:extLst>
          </p:cNvPr>
          <p:cNvSpPr txBox="1"/>
          <p:nvPr/>
        </p:nvSpPr>
        <p:spPr>
          <a:xfrm>
            <a:off x="2193304" y="2039397"/>
            <a:ext cx="1819373" cy="923330"/>
          </a:xfrm>
          <a:prstGeom prst="rect">
            <a:avLst/>
          </a:prstGeom>
          <a:noFill/>
        </p:spPr>
        <p:txBody>
          <a:bodyPr wrap="square" rtlCol="0">
            <a:spAutoFit/>
          </a:bodyPr>
          <a:lstStyle/>
          <a:p>
            <a:pPr algn="ctr"/>
            <a:r>
              <a:rPr lang="en-AU" dirty="0"/>
              <a:t>Classical Hypothesis Testing</a:t>
            </a:r>
          </a:p>
        </p:txBody>
      </p:sp>
      <p:sp>
        <p:nvSpPr>
          <p:cNvPr id="13" name="TextBox 12">
            <a:extLst>
              <a:ext uri="{FF2B5EF4-FFF2-40B4-BE49-F238E27FC236}">
                <a16:creationId xmlns:a16="http://schemas.microsoft.com/office/drawing/2014/main" id="{F106693D-0930-4104-9B2D-DB763519B88E}"/>
              </a:ext>
            </a:extLst>
          </p:cNvPr>
          <p:cNvSpPr txBox="1"/>
          <p:nvPr/>
        </p:nvSpPr>
        <p:spPr>
          <a:xfrm>
            <a:off x="4165077" y="2039398"/>
            <a:ext cx="1819373" cy="646331"/>
          </a:xfrm>
          <a:prstGeom prst="rect">
            <a:avLst/>
          </a:prstGeom>
          <a:noFill/>
        </p:spPr>
        <p:txBody>
          <a:bodyPr wrap="square" rtlCol="0">
            <a:spAutoFit/>
          </a:bodyPr>
          <a:lstStyle/>
          <a:p>
            <a:pPr algn="ctr"/>
            <a:r>
              <a:rPr lang="en-AU" dirty="0"/>
              <a:t>Bayesian Approaches</a:t>
            </a:r>
          </a:p>
        </p:txBody>
      </p:sp>
      <p:sp>
        <p:nvSpPr>
          <p:cNvPr id="14" name="TextBox 13">
            <a:extLst>
              <a:ext uri="{FF2B5EF4-FFF2-40B4-BE49-F238E27FC236}">
                <a16:creationId xmlns:a16="http://schemas.microsoft.com/office/drawing/2014/main" id="{5E4AE013-C74B-47DC-8A5A-E5B8CEDA7E41}"/>
              </a:ext>
            </a:extLst>
          </p:cNvPr>
          <p:cNvSpPr txBox="1"/>
          <p:nvPr/>
        </p:nvSpPr>
        <p:spPr>
          <a:xfrm>
            <a:off x="6295535" y="2044176"/>
            <a:ext cx="1819373" cy="646331"/>
          </a:xfrm>
          <a:prstGeom prst="rect">
            <a:avLst/>
          </a:prstGeom>
          <a:noFill/>
        </p:spPr>
        <p:txBody>
          <a:bodyPr wrap="square" rtlCol="0">
            <a:spAutoFit/>
          </a:bodyPr>
          <a:lstStyle/>
          <a:p>
            <a:pPr algn="ctr"/>
            <a:r>
              <a:rPr lang="en-AU" dirty="0"/>
              <a:t>Dimensionality Reduction</a:t>
            </a:r>
          </a:p>
        </p:txBody>
      </p:sp>
      <p:sp>
        <p:nvSpPr>
          <p:cNvPr id="15" name="TextBox 14">
            <a:extLst>
              <a:ext uri="{FF2B5EF4-FFF2-40B4-BE49-F238E27FC236}">
                <a16:creationId xmlns:a16="http://schemas.microsoft.com/office/drawing/2014/main" id="{41CA2A48-5E4A-4D8F-B17F-CDC8E45E4CA6}"/>
              </a:ext>
            </a:extLst>
          </p:cNvPr>
          <p:cNvSpPr txBox="1"/>
          <p:nvPr/>
        </p:nvSpPr>
        <p:spPr>
          <a:xfrm>
            <a:off x="8267308" y="2053732"/>
            <a:ext cx="1819373" cy="646331"/>
          </a:xfrm>
          <a:prstGeom prst="rect">
            <a:avLst/>
          </a:prstGeom>
          <a:noFill/>
        </p:spPr>
        <p:txBody>
          <a:bodyPr wrap="square" rtlCol="0">
            <a:spAutoFit/>
          </a:bodyPr>
          <a:lstStyle/>
          <a:p>
            <a:pPr algn="ctr"/>
            <a:r>
              <a:rPr lang="en-AU" dirty="0"/>
              <a:t>Machine Learning</a:t>
            </a:r>
          </a:p>
        </p:txBody>
      </p:sp>
      <p:sp>
        <p:nvSpPr>
          <p:cNvPr id="16" name="TextBox 15">
            <a:extLst>
              <a:ext uri="{FF2B5EF4-FFF2-40B4-BE49-F238E27FC236}">
                <a16:creationId xmlns:a16="http://schemas.microsoft.com/office/drawing/2014/main" id="{03DDDEF4-4680-4493-940C-26296EFD223E}"/>
              </a:ext>
            </a:extLst>
          </p:cNvPr>
          <p:cNvSpPr txBox="1"/>
          <p:nvPr/>
        </p:nvSpPr>
        <p:spPr>
          <a:xfrm>
            <a:off x="3140698" y="3366790"/>
            <a:ext cx="1819373" cy="369332"/>
          </a:xfrm>
          <a:prstGeom prst="rect">
            <a:avLst/>
          </a:prstGeom>
          <a:noFill/>
        </p:spPr>
        <p:txBody>
          <a:bodyPr wrap="square" rtlCol="0">
            <a:spAutoFit/>
          </a:bodyPr>
          <a:lstStyle/>
          <a:p>
            <a:pPr algn="ctr"/>
            <a:r>
              <a:rPr lang="en-AU" dirty="0">
                <a:solidFill>
                  <a:srgbClr val="0070C0"/>
                </a:solidFill>
              </a:rPr>
              <a:t>MANCOVA</a:t>
            </a:r>
          </a:p>
        </p:txBody>
      </p:sp>
      <p:sp>
        <p:nvSpPr>
          <p:cNvPr id="17" name="TextBox 16">
            <a:extLst>
              <a:ext uri="{FF2B5EF4-FFF2-40B4-BE49-F238E27FC236}">
                <a16:creationId xmlns:a16="http://schemas.microsoft.com/office/drawing/2014/main" id="{7715DA9C-E6DC-4765-BA9D-909FBFB41752}"/>
              </a:ext>
            </a:extLst>
          </p:cNvPr>
          <p:cNvSpPr txBox="1"/>
          <p:nvPr/>
        </p:nvSpPr>
        <p:spPr>
          <a:xfrm>
            <a:off x="6295534" y="3148186"/>
            <a:ext cx="1819373" cy="923330"/>
          </a:xfrm>
          <a:prstGeom prst="rect">
            <a:avLst/>
          </a:prstGeom>
          <a:noFill/>
        </p:spPr>
        <p:txBody>
          <a:bodyPr wrap="square" rtlCol="0">
            <a:spAutoFit/>
          </a:bodyPr>
          <a:lstStyle/>
          <a:p>
            <a:pPr algn="ctr"/>
            <a:r>
              <a:rPr lang="en-AU" dirty="0">
                <a:solidFill>
                  <a:srgbClr val="0070C0"/>
                </a:solidFill>
              </a:rPr>
              <a:t>PCA</a:t>
            </a:r>
          </a:p>
          <a:p>
            <a:pPr algn="ctr"/>
            <a:r>
              <a:rPr lang="en-AU" dirty="0">
                <a:solidFill>
                  <a:srgbClr val="0070C0"/>
                </a:solidFill>
              </a:rPr>
              <a:t>ICA</a:t>
            </a:r>
          </a:p>
          <a:p>
            <a:pPr algn="ctr"/>
            <a:r>
              <a:rPr lang="en-AU" dirty="0">
                <a:solidFill>
                  <a:srgbClr val="0070C0"/>
                </a:solidFill>
              </a:rPr>
              <a:t>kPCA</a:t>
            </a:r>
          </a:p>
        </p:txBody>
      </p:sp>
      <p:sp>
        <p:nvSpPr>
          <p:cNvPr id="18" name="TextBox 17">
            <a:extLst>
              <a:ext uri="{FF2B5EF4-FFF2-40B4-BE49-F238E27FC236}">
                <a16:creationId xmlns:a16="http://schemas.microsoft.com/office/drawing/2014/main" id="{ED8311FF-D066-436A-8E9F-F096EC5C9C4D}"/>
              </a:ext>
            </a:extLst>
          </p:cNvPr>
          <p:cNvSpPr txBox="1"/>
          <p:nvPr/>
        </p:nvSpPr>
        <p:spPr>
          <a:xfrm>
            <a:off x="8267307" y="3115920"/>
            <a:ext cx="1819373" cy="923330"/>
          </a:xfrm>
          <a:prstGeom prst="rect">
            <a:avLst/>
          </a:prstGeom>
          <a:noFill/>
        </p:spPr>
        <p:txBody>
          <a:bodyPr wrap="square" rtlCol="0">
            <a:spAutoFit/>
          </a:bodyPr>
          <a:lstStyle/>
          <a:p>
            <a:pPr algn="ctr"/>
            <a:r>
              <a:rPr lang="en-AU" dirty="0">
                <a:solidFill>
                  <a:srgbClr val="0070C0"/>
                </a:solidFill>
              </a:rPr>
              <a:t>ANN</a:t>
            </a:r>
          </a:p>
          <a:p>
            <a:pPr algn="ctr"/>
            <a:r>
              <a:rPr lang="en-AU" dirty="0">
                <a:solidFill>
                  <a:srgbClr val="0070C0"/>
                </a:solidFill>
              </a:rPr>
              <a:t>SVM</a:t>
            </a:r>
          </a:p>
          <a:p>
            <a:pPr algn="ctr"/>
            <a:r>
              <a:rPr lang="en-AU" dirty="0">
                <a:solidFill>
                  <a:srgbClr val="0070C0"/>
                </a:solidFill>
              </a:rPr>
              <a:t>SOM</a:t>
            </a:r>
          </a:p>
        </p:txBody>
      </p:sp>
      <p:sp>
        <p:nvSpPr>
          <p:cNvPr id="19" name="TextBox 18">
            <a:extLst>
              <a:ext uri="{FF2B5EF4-FFF2-40B4-BE49-F238E27FC236}">
                <a16:creationId xmlns:a16="http://schemas.microsoft.com/office/drawing/2014/main" id="{D372CA72-5618-452C-A2E1-744BEF9B06B1}"/>
              </a:ext>
            </a:extLst>
          </p:cNvPr>
          <p:cNvSpPr txBox="1"/>
          <p:nvPr/>
        </p:nvSpPr>
        <p:spPr>
          <a:xfrm>
            <a:off x="2326850" y="4042490"/>
            <a:ext cx="3657600" cy="954107"/>
          </a:xfrm>
          <a:prstGeom prst="rect">
            <a:avLst/>
          </a:prstGeom>
          <a:noFill/>
        </p:spPr>
        <p:txBody>
          <a:bodyPr wrap="square" rtlCol="0">
            <a:spAutoFit/>
          </a:bodyPr>
          <a:lstStyle/>
          <a:p>
            <a:pPr algn="ctr"/>
            <a:r>
              <a:rPr lang="en-AU"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Statistical Parametric Mapping</a:t>
            </a:r>
          </a:p>
        </p:txBody>
      </p:sp>
      <p:sp>
        <p:nvSpPr>
          <p:cNvPr id="20" name="TextBox 19">
            <a:extLst>
              <a:ext uri="{FF2B5EF4-FFF2-40B4-BE49-F238E27FC236}">
                <a16:creationId xmlns:a16="http://schemas.microsoft.com/office/drawing/2014/main" id="{E3E9902F-113C-425A-8828-72F3AC35EF2B}"/>
              </a:ext>
            </a:extLst>
          </p:cNvPr>
          <p:cNvSpPr txBox="1"/>
          <p:nvPr/>
        </p:nvSpPr>
        <p:spPr>
          <a:xfrm>
            <a:off x="4306479" y="5702300"/>
            <a:ext cx="3657600" cy="954107"/>
          </a:xfrm>
          <a:prstGeom prst="rect">
            <a:avLst/>
          </a:prstGeom>
          <a:noFill/>
        </p:spPr>
        <p:txBody>
          <a:bodyPr wrap="square" rtlCol="0">
            <a:spAutoFit/>
          </a:bodyPr>
          <a:lstStyle/>
          <a:p>
            <a:pPr algn="ctr"/>
            <a:r>
              <a:rPr lang="en-AU"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Functional Data Analysis</a:t>
            </a:r>
          </a:p>
        </p:txBody>
      </p:sp>
      <p:cxnSp>
        <p:nvCxnSpPr>
          <p:cNvPr id="22" name="Straight Arrow Connector 21">
            <a:extLst>
              <a:ext uri="{FF2B5EF4-FFF2-40B4-BE49-F238E27FC236}">
                <a16:creationId xmlns:a16="http://schemas.microsoft.com/office/drawing/2014/main" id="{E1AD53D7-5CA4-4F15-BE33-05CA0901457B}"/>
              </a:ext>
            </a:extLst>
          </p:cNvPr>
          <p:cNvCxnSpPr>
            <a:cxnSpLocks/>
          </p:cNvCxnSpPr>
          <p:nvPr/>
        </p:nvCxnSpPr>
        <p:spPr>
          <a:xfrm>
            <a:off x="7707985" y="6273276"/>
            <a:ext cx="16119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FEB4F6B-FD3E-4EF0-90C4-CA159C70A6D6}"/>
              </a:ext>
            </a:extLst>
          </p:cNvPr>
          <p:cNvCxnSpPr>
            <a:cxnSpLocks/>
          </p:cNvCxnSpPr>
          <p:nvPr/>
        </p:nvCxnSpPr>
        <p:spPr>
          <a:xfrm flipH="1">
            <a:off x="2967872" y="6246566"/>
            <a:ext cx="16119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7B169387-0B7F-482A-AF5E-88395A1D79AA}"/>
              </a:ext>
            </a:extLst>
          </p:cNvPr>
          <p:cNvCxnSpPr>
            <a:cxnSpLocks/>
            <a:stCxn id="12" idx="2"/>
          </p:cNvCxnSpPr>
          <p:nvPr/>
        </p:nvCxnSpPr>
        <p:spPr>
          <a:xfrm rot="16200000" flipH="1">
            <a:off x="2941734" y="3123984"/>
            <a:ext cx="628885" cy="306371"/>
          </a:xfrm>
          <a:prstGeom prst="bentConnector3">
            <a:avLst>
              <a:gd name="adj1" fmla="val 10096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18" name="Straight Arrow Connector 17417">
            <a:extLst>
              <a:ext uri="{FF2B5EF4-FFF2-40B4-BE49-F238E27FC236}">
                <a16:creationId xmlns:a16="http://schemas.microsoft.com/office/drawing/2014/main" id="{33704FCE-5EE2-4F8A-BB7C-DC4F541BCE4E}"/>
              </a:ext>
            </a:extLst>
          </p:cNvPr>
          <p:cNvCxnSpPr>
            <a:stCxn id="14" idx="2"/>
            <a:endCxn id="17" idx="0"/>
          </p:cNvCxnSpPr>
          <p:nvPr/>
        </p:nvCxnSpPr>
        <p:spPr>
          <a:xfrm flipH="1">
            <a:off x="7205221" y="2690506"/>
            <a:ext cx="1" cy="457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6021FB5-5FB3-47DE-BF90-291A80E0B822}"/>
              </a:ext>
            </a:extLst>
          </p:cNvPr>
          <p:cNvCxnSpPr/>
          <p:nvPr/>
        </p:nvCxnSpPr>
        <p:spPr>
          <a:xfrm flipH="1">
            <a:off x="9176993" y="2672655"/>
            <a:ext cx="1" cy="457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4668692-3E6B-4A9F-8F25-8DCB252C66DB}"/>
              </a:ext>
            </a:extLst>
          </p:cNvPr>
          <p:cNvSpPr txBox="1"/>
          <p:nvPr/>
        </p:nvSpPr>
        <p:spPr>
          <a:xfrm>
            <a:off x="7035538" y="4461470"/>
            <a:ext cx="2309568" cy="369332"/>
          </a:xfrm>
          <a:prstGeom prst="rect">
            <a:avLst/>
          </a:prstGeom>
          <a:noFill/>
        </p:spPr>
        <p:txBody>
          <a:bodyPr wrap="square" rtlCol="0">
            <a:spAutoFit/>
          </a:bodyPr>
          <a:lstStyle/>
          <a:p>
            <a:pPr algn="ctr"/>
            <a:r>
              <a:rPr lang="en-AU" dirty="0">
                <a:solidFill>
                  <a:schemeClr val="accent1">
                    <a:lumMod val="60000"/>
                    <a:lumOff val="40000"/>
                  </a:schemeClr>
                </a:solidFill>
                <a:effectLst>
                  <a:outerShdw blurRad="38100" dist="38100" dir="2700000" algn="tl">
                    <a:srgbClr val="000000">
                      <a:alpha val="43137"/>
                    </a:srgbClr>
                  </a:outerShdw>
                </a:effectLst>
              </a:rPr>
              <a:t>PCA of Waveforms</a:t>
            </a:r>
          </a:p>
        </p:txBody>
      </p:sp>
      <p:sp>
        <p:nvSpPr>
          <p:cNvPr id="23" name="TextBox 22">
            <a:extLst>
              <a:ext uri="{FF2B5EF4-FFF2-40B4-BE49-F238E27FC236}">
                <a16:creationId xmlns:a16="http://schemas.microsoft.com/office/drawing/2014/main" id="{5032A995-461A-41A8-A945-DB43EC5814A9}"/>
              </a:ext>
            </a:extLst>
          </p:cNvPr>
          <p:cNvSpPr txBox="1"/>
          <p:nvPr/>
        </p:nvSpPr>
        <p:spPr>
          <a:xfrm>
            <a:off x="2326850" y="4982605"/>
            <a:ext cx="3657600" cy="369332"/>
          </a:xfrm>
          <a:prstGeom prst="rect">
            <a:avLst/>
          </a:prstGeom>
          <a:noFill/>
        </p:spPr>
        <p:txBody>
          <a:bodyPr wrap="square" rtlCol="0">
            <a:spAutoFit/>
          </a:bodyPr>
          <a:lstStyle/>
          <a:p>
            <a:pPr algn="ctr"/>
            <a:r>
              <a:rPr lang="en-AU"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Statistical Non-Parametric Mapping</a:t>
            </a:r>
          </a:p>
        </p:txBody>
      </p:sp>
      <p:sp>
        <p:nvSpPr>
          <p:cNvPr id="28" name="TextBox 27">
            <a:extLst>
              <a:ext uri="{FF2B5EF4-FFF2-40B4-BE49-F238E27FC236}">
                <a16:creationId xmlns:a16="http://schemas.microsoft.com/office/drawing/2014/main" id="{B49AE577-6B48-4FA0-B033-CB4B4F156446}"/>
              </a:ext>
            </a:extLst>
          </p:cNvPr>
          <p:cNvSpPr txBox="1"/>
          <p:nvPr/>
        </p:nvSpPr>
        <p:spPr>
          <a:xfrm>
            <a:off x="111212" y="2260080"/>
            <a:ext cx="1587394" cy="954107"/>
          </a:xfrm>
          <a:prstGeom prst="rect">
            <a:avLst/>
          </a:prstGeom>
          <a:noFill/>
        </p:spPr>
        <p:txBody>
          <a:bodyPr wrap="square" rtlCol="0">
            <a:spAutoFit/>
          </a:bodyPr>
          <a:lstStyle/>
          <a:p>
            <a:pPr algn="ctr"/>
            <a:r>
              <a:rPr lang="en-AU" sz="2800" b="1" dirty="0">
                <a:ln w="9525">
                  <a:solidFill>
                    <a:schemeClr val="bg1"/>
                  </a:solidFill>
                  <a:prstDash val="solid"/>
                </a:ln>
                <a:solidFill>
                  <a:schemeClr val="bg1">
                    <a:lumMod val="50000"/>
                  </a:schemeClr>
                </a:solidFill>
                <a:effectLst>
                  <a:outerShdw blurRad="12700" dist="38100" dir="2700000" algn="tl" rotWithShape="0">
                    <a:schemeClr val="accent5">
                      <a:lumMod val="60000"/>
                      <a:lumOff val="40000"/>
                    </a:schemeClr>
                  </a:outerShdw>
                </a:effectLst>
              </a:rPr>
              <a:t>0D or Discrete</a:t>
            </a:r>
          </a:p>
        </p:txBody>
      </p:sp>
      <p:sp>
        <p:nvSpPr>
          <p:cNvPr id="29" name="TextBox 28">
            <a:extLst>
              <a:ext uri="{FF2B5EF4-FFF2-40B4-BE49-F238E27FC236}">
                <a16:creationId xmlns:a16="http://schemas.microsoft.com/office/drawing/2014/main" id="{756A423C-88BB-4F57-BDA2-2A1F61682249}"/>
              </a:ext>
            </a:extLst>
          </p:cNvPr>
          <p:cNvSpPr txBox="1"/>
          <p:nvPr/>
        </p:nvSpPr>
        <p:spPr>
          <a:xfrm>
            <a:off x="111211" y="4690217"/>
            <a:ext cx="1587394" cy="954107"/>
          </a:xfrm>
          <a:prstGeom prst="rect">
            <a:avLst/>
          </a:prstGeom>
          <a:noFill/>
        </p:spPr>
        <p:txBody>
          <a:bodyPr wrap="square" rtlCol="0">
            <a:spAutoFit/>
          </a:bodyPr>
          <a:lstStyle/>
          <a:p>
            <a:pPr algn="ctr"/>
            <a:r>
              <a:rPr lang="en-AU" sz="2800" b="1" dirty="0">
                <a:ln w="9525">
                  <a:solidFill>
                    <a:schemeClr val="bg1"/>
                  </a:solidFill>
                  <a:prstDash val="solid"/>
                </a:ln>
                <a:solidFill>
                  <a:schemeClr val="bg1">
                    <a:lumMod val="50000"/>
                  </a:schemeClr>
                </a:solidFill>
                <a:effectLst>
                  <a:outerShdw blurRad="12700" dist="38100" dir="2700000" algn="tl" rotWithShape="0">
                    <a:schemeClr val="accent5">
                      <a:lumMod val="60000"/>
                      <a:lumOff val="40000"/>
                    </a:schemeClr>
                  </a:outerShdw>
                </a:effectLst>
              </a:rPr>
              <a:t>1D or Continua</a:t>
            </a:r>
          </a:p>
        </p:txBody>
      </p:sp>
      <p:sp>
        <p:nvSpPr>
          <p:cNvPr id="30" name="Left Brace 29">
            <a:extLst>
              <a:ext uri="{FF2B5EF4-FFF2-40B4-BE49-F238E27FC236}">
                <a16:creationId xmlns:a16="http://schemas.microsoft.com/office/drawing/2014/main" id="{200B3DC1-6E26-45FF-97E9-0E08932172FB}"/>
              </a:ext>
            </a:extLst>
          </p:cNvPr>
          <p:cNvSpPr/>
          <p:nvPr/>
        </p:nvSpPr>
        <p:spPr>
          <a:xfrm>
            <a:off x="1739010" y="1836000"/>
            <a:ext cx="143209" cy="2068736"/>
          </a:xfrm>
          <a:prstGeom prst="leftBrac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1" name="Left Brace 30">
            <a:extLst>
              <a:ext uri="{FF2B5EF4-FFF2-40B4-BE49-F238E27FC236}">
                <a16:creationId xmlns:a16="http://schemas.microsoft.com/office/drawing/2014/main" id="{DA892ACD-179C-4B4B-95AC-10A60FD5B10F}"/>
              </a:ext>
            </a:extLst>
          </p:cNvPr>
          <p:cNvSpPr/>
          <p:nvPr/>
        </p:nvSpPr>
        <p:spPr>
          <a:xfrm>
            <a:off x="1739010" y="4213024"/>
            <a:ext cx="143209" cy="2358889"/>
          </a:xfrm>
          <a:prstGeom prst="leftBrac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404374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4FE07FD-D8E9-4836-B01C-9F6D3ECCBE5A}"/>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17" name="Picture 16">
            <a:extLst>
              <a:ext uri="{FF2B5EF4-FFF2-40B4-BE49-F238E27FC236}">
                <a16:creationId xmlns:a16="http://schemas.microsoft.com/office/drawing/2014/main" id="{04693E0E-33A4-477D-8A9B-89F52ED64BC9}"/>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p:txBody>
          <a:bodyPr/>
          <a:lstStyle/>
          <a:p>
            <a:r>
              <a:rPr lang="en-AU" dirty="0">
                <a:solidFill>
                  <a:srgbClr val="0070C0"/>
                </a:solidFill>
                <a:latin typeface="Tw Cen MT" panose="020B0602020104020603" pitchFamily="34" charset="0"/>
              </a:rPr>
              <a:t>FDA Techniques</a:t>
            </a:r>
          </a:p>
        </p:txBody>
      </p:sp>
      <p:sp>
        <p:nvSpPr>
          <p:cNvPr id="3" name="Content Placeholder 2">
            <a:extLst>
              <a:ext uri="{FF2B5EF4-FFF2-40B4-BE49-F238E27FC236}">
                <a16:creationId xmlns:a16="http://schemas.microsoft.com/office/drawing/2014/main" id="{83098AF8-1625-4223-9452-09F1786B351E}"/>
              </a:ext>
            </a:extLst>
          </p:cNvPr>
          <p:cNvSpPr>
            <a:spLocks noGrp="1"/>
          </p:cNvSpPr>
          <p:nvPr>
            <p:ph idx="1"/>
          </p:nvPr>
        </p:nvSpPr>
        <p:spPr>
          <a:xfrm>
            <a:off x="838200" y="1825625"/>
            <a:ext cx="10515600" cy="4351338"/>
          </a:xfrm>
        </p:spPr>
        <p:txBody>
          <a:bodyPr>
            <a:normAutofit/>
          </a:bodyPr>
          <a:lstStyle/>
          <a:p>
            <a:pPr marL="0" indent="0">
              <a:buNone/>
            </a:pPr>
            <a:r>
              <a:rPr lang="en-AU" sz="2000" dirty="0">
                <a:solidFill>
                  <a:srgbClr val="FF0000"/>
                </a:solidFill>
                <a:effectLst>
                  <a:outerShdw blurRad="38100" dist="38100" dir="2700000" algn="tl">
                    <a:srgbClr val="000000">
                      <a:alpha val="43137"/>
                    </a:srgbClr>
                  </a:outerShdw>
                </a:effectLst>
              </a:rPr>
              <a:t>Finding patterns and exploring variability </a:t>
            </a:r>
          </a:p>
          <a:p>
            <a:r>
              <a:rPr lang="en-AU" sz="2000" dirty="0"/>
              <a:t>Functional Principal Components Analysis (</a:t>
            </a:r>
            <a:r>
              <a:rPr lang="en-AU" sz="2000" i="1" dirty="0"/>
              <a:t>f</a:t>
            </a:r>
            <a:r>
              <a:rPr lang="en-AU" sz="2000" dirty="0"/>
              <a:t>PCA) </a:t>
            </a:r>
          </a:p>
          <a:p>
            <a:r>
              <a:rPr lang="en-AU" sz="2000" dirty="0"/>
              <a:t>Functional Canonical Correlation Analysis (</a:t>
            </a:r>
            <a:r>
              <a:rPr lang="en-AU" sz="2000" i="1" dirty="0"/>
              <a:t>f</a:t>
            </a:r>
            <a:r>
              <a:rPr lang="en-AU" sz="2000" dirty="0"/>
              <a:t>CCA)</a:t>
            </a:r>
          </a:p>
          <a:p>
            <a:pPr marL="0" indent="0">
              <a:buNone/>
            </a:pPr>
            <a:endParaRPr lang="en-AU" sz="2000" dirty="0"/>
          </a:p>
          <a:p>
            <a:pPr marL="0" indent="0">
              <a:buNone/>
            </a:pPr>
            <a:r>
              <a:rPr lang="en-AU" sz="2000" dirty="0">
                <a:solidFill>
                  <a:srgbClr val="FF0000"/>
                </a:solidFill>
                <a:effectLst>
                  <a:outerShdw blurRad="38100" dist="38100" dir="2700000" algn="tl">
                    <a:srgbClr val="000000">
                      <a:alpha val="43137"/>
                    </a:srgbClr>
                  </a:outerShdw>
                </a:effectLst>
              </a:rPr>
              <a:t>Testing predictions</a:t>
            </a:r>
          </a:p>
          <a:p>
            <a:r>
              <a:rPr lang="en-AU" sz="2000" dirty="0"/>
              <a:t>Functional Linear Models (FLM)</a:t>
            </a:r>
          </a:p>
          <a:p>
            <a:pPr lvl="1"/>
            <a:r>
              <a:rPr lang="en-AU" sz="1600" dirty="0"/>
              <a:t>Functional Predictor &gt; Scalar Outcome</a:t>
            </a:r>
          </a:p>
          <a:p>
            <a:pPr lvl="1"/>
            <a:r>
              <a:rPr lang="en-AU" sz="1600" dirty="0"/>
              <a:t>Scalar Predictor &gt; Functional Outcome</a:t>
            </a:r>
          </a:p>
          <a:p>
            <a:pPr lvl="1"/>
            <a:r>
              <a:rPr lang="en-AU" sz="1600" dirty="0"/>
              <a:t>Functional Predictor &gt; Functional Outcome</a:t>
            </a:r>
          </a:p>
          <a:p>
            <a:endParaRPr lang="en-AU" sz="2000" dirty="0"/>
          </a:p>
          <a:p>
            <a:r>
              <a:rPr lang="en-AU" sz="2000" dirty="0"/>
              <a:t>Principal Differential Analysis (PDA)</a:t>
            </a:r>
          </a:p>
        </p:txBody>
      </p:sp>
      <p:sp>
        <p:nvSpPr>
          <p:cNvPr id="4" name="TextBox 3">
            <a:extLst>
              <a:ext uri="{FF2B5EF4-FFF2-40B4-BE49-F238E27FC236}">
                <a16:creationId xmlns:a16="http://schemas.microsoft.com/office/drawing/2014/main" id="{817DDD63-EDB8-4BBD-8EAA-B18199AEA69B}"/>
              </a:ext>
            </a:extLst>
          </p:cNvPr>
          <p:cNvSpPr txBox="1"/>
          <p:nvPr/>
        </p:nvSpPr>
        <p:spPr>
          <a:xfrm>
            <a:off x="7349213" y="757448"/>
            <a:ext cx="3670300" cy="369332"/>
          </a:xfrm>
          <a:prstGeom prst="rect">
            <a:avLst/>
          </a:prstGeom>
          <a:noFill/>
        </p:spPr>
        <p:txBody>
          <a:bodyPr wrap="square" rtlCol="0">
            <a:spAutoFit/>
          </a:bodyPr>
          <a:lstStyle/>
          <a:p>
            <a:pPr algn="ctr"/>
            <a:r>
              <a:rPr lang="en-AU" dirty="0">
                <a:solidFill>
                  <a:srgbClr val="0070C0"/>
                </a:solidFill>
              </a:rPr>
              <a:t>Ramsay &amp; Silverman (2002)</a:t>
            </a:r>
          </a:p>
        </p:txBody>
      </p:sp>
      <p:sp>
        <p:nvSpPr>
          <p:cNvPr id="5" name="TextBox 4">
            <a:extLst>
              <a:ext uri="{FF2B5EF4-FFF2-40B4-BE49-F238E27FC236}">
                <a16:creationId xmlns:a16="http://schemas.microsoft.com/office/drawing/2014/main" id="{01EE68D9-BAC5-4862-BF93-3D1C15268D4F}"/>
              </a:ext>
            </a:extLst>
          </p:cNvPr>
          <p:cNvSpPr txBox="1"/>
          <p:nvPr/>
        </p:nvSpPr>
        <p:spPr>
          <a:xfrm>
            <a:off x="6032500" y="290552"/>
            <a:ext cx="3670300" cy="369332"/>
          </a:xfrm>
          <a:prstGeom prst="rect">
            <a:avLst/>
          </a:prstGeom>
          <a:noFill/>
        </p:spPr>
        <p:txBody>
          <a:bodyPr wrap="square" rtlCol="0">
            <a:spAutoFit/>
          </a:bodyPr>
          <a:lstStyle/>
          <a:p>
            <a:pPr algn="ctr"/>
            <a:r>
              <a:rPr lang="en-AU" dirty="0">
                <a:solidFill>
                  <a:srgbClr val="0070C0"/>
                </a:solidFill>
              </a:rPr>
              <a:t>Ramsay &amp; Silverman (2005)</a:t>
            </a:r>
          </a:p>
        </p:txBody>
      </p:sp>
      <p:sp>
        <p:nvSpPr>
          <p:cNvPr id="6" name="TextBox 5">
            <a:extLst>
              <a:ext uri="{FF2B5EF4-FFF2-40B4-BE49-F238E27FC236}">
                <a16:creationId xmlns:a16="http://schemas.microsoft.com/office/drawing/2014/main" id="{4C492547-E875-4187-A0BE-1180CDF661E2}"/>
              </a:ext>
            </a:extLst>
          </p:cNvPr>
          <p:cNvSpPr txBox="1"/>
          <p:nvPr/>
        </p:nvSpPr>
        <p:spPr>
          <a:xfrm>
            <a:off x="8472685" y="1234230"/>
            <a:ext cx="3670300" cy="369332"/>
          </a:xfrm>
          <a:prstGeom prst="rect">
            <a:avLst/>
          </a:prstGeom>
          <a:noFill/>
        </p:spPr>
        <p:txBody>
          <a:bodyPr wrap="square" rtlCol="0">
            <a:spAutoFit/>
          </a:bodyPr>
          <a:lstStyle/>
          <a:p>
            <a:pPr algn="ctr"/>
            <a:r>
              <a:rPr lang="en-AU" dirty="0">
                <a:solidFill>
                  <a:srgbClr val="0070C0"/>
                </a:solidFill>
              </a:rPr>
              <a:t>Ramsay, Hooker &amp; Graves (2009)</a:t>
            </a:r>
          </a:p>
        </p:txBody>
      </p:sp>
      <p:pic>
        <p:nvPicPr>
          <p:cNvPr id="10" name="Picture 9">
            <a:extLst>
              <a:ext uri="{FF2B5EF4-FFF2-40B4-BE49-F238E27FC236}">
                <a16:creationId xmlns:a16="http://schemas.microsoft.com/office/drawing/2014/main" id="{BE50E063-F25A-4377-BF76-A2308B63C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0025" y="1664889"/>
            <a:ext cx="2089150" cy="3248875"/>
          </a:xfrm>
          <a:prstGeom prst="rect">
            <a:avLst/>
          </a:prstGeom>
        </p:spPr>
      </p:pic>
      <p:pic>
        <p:nvPicPr>
          <p:cNvPr id="12" name="Picture 11">
            <a:extLst>
              <a:ext uri="{FF2B5EF4-FFF2-40B4-BE49-F238E27FC236}">
                <a16:creationId xmlns:a16="http://schemas.microsoft.com/office/drawing/2014/main" id="{9F2A775B-BFEF-4550-A172-CDB08E65E8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1590" y="3822701"/>
            <a:ext cx="2267786" cy="2892371"/>
          </a:xfrm>
          <a:prstGeom prst="rect">
            <a:avLst/>
          </a:prstGeom>
        </p:spPr>
      </p:pic>
      <p:pic>
        <p:nvPicPr>
          <p:cNvPr id="14" name="Picture 13">
            <a:extLst>
              <a:ext uri="{FF2B5EF4-FFF2-40B4-BE49-F238E27FC236}">
                <a16:creationId xmlns:a16="http://schemas.microsoft.com/office/drawing/2014/main" id="{E861C4A3-A90C-4112-8B5B-C7C56F952D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1059" y="1679098"/>
            <a:ext cx="2098726" cy="3248875"/>
          </a:xfrm>
          <a:prstGeom prst="rect">
            <a:avLst/>
          </a:prstGeom>
        </p:spPr>
      </p:pic>
    </p:spTree>
    <p:extLst>
      <p:ext uri="{BB962C8B-B14F-4D97-AF65-F5344CB8AC3E}">
        <p14:creationId xmlns:p14="http://schemas.microsoft.com/office/powerpoint/2010/main" val="372717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7B91DA-B4A8-4A10-9C83-A48710D2686B}"/>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10" name="Picture 9">
            <a:extLst>
              <a:ext uri="{FF2B5EF4-FFF2-40B4-BE49-F238E27FC236}">
                <a16:creationId xmlns:a16="http://schemas.microsoft.com/office/drawing/2014/main" id="{FA79525F-B47E-4587-842E-76444929C82D}"/>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FDA Techniques</a:t>
            </a:r>
          </a:p>
        </p:txBody>
      </p:sp>
      <p:sp>
        <p:nvSpPr>
          <p:cNvPr id="3" name="Content Placeholder 2">
            <a:extLst>
              <a:ext uri="{FF2B5EF4-FFF2-40B4-BE49-F238E27FC236}">
                <a16:creationId xmlns:a16="http://schemas.microsoft.com/office/drawing/2014/main" id="{83098AF8-1625-4223-9452-09F1786B351E}"/>
              </a:ext>
            </a:extLst>
          </p:cNvPr>
          <p:cNvSpPr>
            <a:spLocks noGrp="1"/>
          </p:cNvSpPr>
          <p:nvPr>
            <p:ph idx="1"/>
          </p:nvPr>
        </p:nvSpPr>
        <p:spPr>
          <a:xfrm>
            <a:off x="838200" y="1825625"/>
            <a:ext cx="10515600" cy="4351338"/>
          </a:xfrm>
        </p:spPr>
        <p:txBody>
          <a:bodyPr>
            <a:normAutofit/>
          </a:bodyPr>
          <a:lstStyle/>
          <a:p>
            <a:pPr marL="0" indent="0">
              <a:buNone/>
            </a:pPr>
            <a:r>
              <a:rPr lang="en-AU" sz="2000" dirty="0">
                <a:solidFill>
                  <a:srgbClr val="FF0000"/>
                </a:solidFill>
                <a:effectLst>
                  <a:outerShdw blurRad="38100" dist="38100" dir="2700000" algn="tl">
                    <a:srgbClr val="000000">
                      <a:alpha val="43137"/>
                    </a:srgbClr>
                  </a:outerShdw>
                </a:effectLst>
              </a:rPr>
              <a:t>Finding patterns and exploring variability </a:t>
            </a:r>
          </a:p>
          <a:p>
            <a:r>
              <a:rPr lang="en-AU" sz="2000" dirty="0"/>
              <a:t>Functional Principal Components Analysis (</a:t>
            </a:r>
            <a:r>
              <a:rPr lang="en-AU" sz="2000" i="1" dirty="0"/>
              <a:t>f</a:t>
            </a:r>
            <a:r>
              <a:rPr lang="en-AU" sz="2000" dirty="0"/>
              <a:t>PCA) </a:t>
            </a:r>
          </a:p>
          <a:p>
            <a:r>
              <a:rPr lang="en-AU" sz="2000" dirty="0"/>
              <a:t>Functional Canonical Correlation Analysis (</a:t>
            </a:r>
            <a:r>
              <a:rPr lang="en-AU" sz="2000" i="1" dirty="0"/>
              <a:t>f</a:t>
            </a:r>
            <a:r>
              <a:rPr lang="en-AU" sz="2000" dirty="0"/>
              <a:t>CCA)</a:t>
            </a:r>
          </a:p>
          <a:p>
            <a:pPr marL="0" indent="0">
              <a:buNone/>
            </a:pPr>
            <a:endParaRPr lang="en-AU" sz="2000" dirty="0"/>
          </a:p>
          <a:p>
            <a:pPr marL="0" indent="0">
              <a:buNone/>
            </a:pPr>
            <a:r>
              <a:rPr lang="en-AU" sz="2000" dirty="0">
                <a:solidFill>
                  <a:srgbClr val="FF0000"/>
                </a:solidFill>
                <a:effectLst>
                  <a:outerShdw blurRad="38100" dist="38100" dir="2700000" algn="tl">
                    <a:srgbClr val="000000">
                      <a:alpha val="43137"/>
                    </a:srgbClr>
                  </a:outerShdw>
                </a:effectLst>
              </a:rPr>
              <a:t>Testing predictions</a:t>
            </a:r>
          </a:p>
          <a:p>
            <a:r>
              <a:rPr lang="en-AU" sz="2000" dirty="0"/>
              <a:t>Functional Linear Models (FLM)</a:t>
            </a:r>
          </a:p>
          <a:p>
            <a:pPr lvl="1"/>
            <a:r>
              <a:rPr lang="en-AU" sz="1600" dirty="0"/>
              <a:t>Functional Predictor &gt; Scalar Outcome</a:t>
            </a:r>
          </a:p>
          <a:p>
            <a:pPr lvl="1"/>
            <a:r>
              <a:rPr lang="en-AU" sz="1600" dirty="0"/>
              <a:t>Scalar Predictor &gt; Functional Outcome</a:t>
            </a:r>
          </a:p>
          <a:p>
            <a:pPr lvl="1"/>
            <a:r>
              <a:rPr lang="en-AU" sz="1600" dirty="0"/>
              <a:t>Functional Predictor &gt; Functional Outcome</a:t>
            </a:r>
          </a:p>
          <a:p>
            <a:endParaRPr lang="en-AU" sz="2000" dirty="0"/>
          </a:p>
          <a:p>
            <a:r>
              <a:rPr lang="en-AU" sz="2000" dirty="0"/>
              <a:t>Principal Differential Analysis (PDA)</a:t>
            </a:r>
          </a:p>
        </p:txBody>
      </p:sp>
    </p:spTree>
    <p:extLst>
      <p:ext uri="{BB962C8B-B14F-4D97-AF65-F5344CB8AC3E}">
        <p14:creationId xmlns:p14="http://schemas.microsoft.com/office/powerpoint/2010/main" val="842480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32A0B-E9E9-48BA-B56C-07D2039EC8C9}"/>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6" name="Picture 5">
            <a:extLst>
              <a:ext uri="{FF2B5EF4-FFF2-40B4-BE49-F238E27FC236}">
                <a16:creationId xmlns:a16="http://schemas.microsoft.com/office/drawing/2014/main" id="{3BE46445-2A88-4AB9-A661-BEA1229252F5}"/>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FDA Techniques</a:t>
            </a:r>
          </a:p>
        </p:txBody>
      </p:sp>
      <p:sp>
        <p:nvSpPr>
          <p:cNvPr id="3" name="Content Placeholder 2">
            <a:extLst>
              <a:ext uri="{FF2B5EF4-FFF2-40B4-BE49-F238E27FC236}">
                <a16:creationId xmlns:a16="http://schemas.microsoft.com/office/drawing/2014/main" id="{83098AF8-1625-4223-9452-09F1786B351E}"/>
              </a:ext>
            </a:extLst>
          </p:cNvPr>
          <p:cNvSpPr>
            <a:spLocks noGrp="1"/>
          </p:cNvSpPr>
          <p:nvPr>
            <p:ph idx="1"/>
          </p:nvPr>
        </p:nvSpPr>
        <p:spPr>
          <a:xfrm>
            <a:off x="838200" y="1825625"/>
            <a:ext cx="10515600" cy="4351338"/>
          </a:xfrm>
        </p:spPr>
        <p:txBody>
          <a:bodyPr>
            <a:normAutofit/>
          </a:bodyPr>
          <a:lstStyle/>
          <a:p>
            <a:pPr marL="0" indent="0">
              <a:buNone/>
            </a:pPr>
            <a:r>
              <a:rPr lang="en-AU" sz="2000" dirty="0">
                <a:solidFill>
                  <a:srgbClr val="FF0000"/>
                </a:solidFill>
                <a:effectLst>
                  <a:outerShdw blurRad="38100" dist="38100" dir="2700000" algn="tl">
                    <a:srgbClr val="000000">
                      <a:alpha val="43137"/>
                    </a:srgbClr>
                  </a:outerShdw>
                </a:effectLst>
              </a:rPr>
              <a:t>Finding patterns and exploring variability </a:t>
            </a:r>
          </a:p>
          <a:p>
            <a:r>
              <a:rPr lang="en-AU" sz="2000" dirty="0">
                <a:solidFill>
                  <a:srgbClr val="0070C0"/>
                </a:solidFill>
                <a:effectLst>
                  <a:outerShdw blurRad="38100" dist="38100" dir="2700000" algn="tl">
                    <a:srgbClr val="000000">
                      <a:alpha val="43137"/>
                    </a:srgbClr>
                  </a:outerShdw>
                </a:effectLst>
              </a:rPr>
              <a:t>Functional Principal Components Analysis (</a:t>
            </a:r>
            <a:r>
              <a:rPr lang="en-AU" sz="2000" i="1" dirty="0">
                <a:solidFill>
                  <a:srgbClr val="0070C0"/>
                </a:solidFill>
                <a:effectLst>
                  <a:outerShdw blurRad="38100" dist="38100" dir="2700000" algn="tl">
                    <a:srgbClr val="000000">
                      <a:alpha val="43137"/>
                    </a:srgbClr>
                  </a:outerShdw>
                </a:effectLst>
              </a:rPr>
              <a:t>f</a:t>
            </a:r>
            <a:r>
              <a:rPr lang="en-AU" sz="2000" dirty="0">
                <a:solidFill>
                  <a:srgbClr val="0070C0"/>
                </a:solidFill>
                <a:effectLst>
                  <a:outerShdw blurRad="38100" dist="38100" dir="2700000" algn="tl">
                    <a:srgbClr val="000000">
                      <a:alpha val="43137"/>
                    </a:srgbClr>
                  </a:outerShdw>
                </a:effectLst>
              </a:rPr>
              <a:t>PCA)</a:t>
            </a:r>
            <a:r>
              <a:rPr lang="en-AU" sz="2000" dirty="0">
                <a:solidFill>
                  <a:srgbClr val="0070C0"/>
                </a:solidFill>
              </a:rPr>
              <a:t> </a:t>
            </a:r>
          </a:p>
          <a:p>
            <a:r>
              <a:rPr lang="en-AU" sz="2000" dirty="0"/>
              <a:t>Functional Canonical Correlation Analysis (</a:t>
            </a:r>
            <a:r>
              <a:rPr lang="en-AU" sz="2000" i="1" dirty="0"/>
              <a:t>f</a:t>
            </a:r>
            <a:r>
              <a:rPr lang="en-AU" sz="2000" dirty="0"/>
              <a:t>CCA)</a:t>
            </a:r>
          </a:p>
          <a:p>
            <a:pPr marL="0" indent="0">
              <a:buNone/>
            </a:pPr>
            <a:endParaRPr lang="en-AU" sz="2000" dirty="0"/>
          </a:p>
          <a:p>
            <a:pPr marL="0" indent="0">
              <a:buNone/>
            </a:pPr>
            <a:r>
              <a:rPr lang="en-AU" sz="2000" dirty="0">
                <a:solidFill>
                  <a:srgbClr val="FF0000"/>
                </a:solidFill>
                <a:effectLst>
                  <a:outerShdw blurRad="38100" dist="38100" dir="2700000" algn="tl">
                    <a:srgbClr val="000000">
                      <a:alpha val="43137"/>
                    </a:srgbClr>
                  </a:outerShdw>
                </a:effectLst>
              </a:rPr>
              <a:t>Testing predictions</a:t>
            </a:r>
          </a:p>
          <a:p>
            <a:r>
              <a:rPr lang="en-AU" sz="2000" dirty="0"/>
              <a:t>Functional Linear Models (FLM)</a:t>
            </a:r>
          </a:p>
          <a:p>
            <a:pPr lvl="1"/>
            <a:r>
              <a:rPr lang="en-AU" sz="1600" dirty="0"/>
              <a:t>Functional Predictor &gt; Scalar Outcome</a:t>
            </a:r>
          </a:p>
          <a:p>
            <a:pPr lvl="1"/>
            <a:r>
              <a:rPr lang="en-AU" sz="1600" dirty="0"/>
              <a:t>Scalar Predictor &gt; Functional Outcome</a:t>
            </a:r>
          </a:p>
          <a:p>
            <a:pPr lvl="1"/>
            <a:r>
              <a:rPr lang="en-AU" sz="1600" dirty="0"/>
              <a:t>Functional Predictor &gt; Functional Outcome</a:t>
            </a:r>
          </a:p>
          <a:p>
            <a:endParaRPr lang="en-AU" sz="2000" dirty="0"/>
          </a:p>
          <a:p>
            <a:r>
              <a:rPr lang="en-AU" sz="2000" dirty="0"/>
              <a:t>Principal Differential Analysis (PDA)</a:t>
            </a:r>
          </a:p>
        </p:txBody>
      </p:sp>
      <p:sp>
        <p:nvSpPr>
          <p:cNvPr id="7" name="TextBox 6">
            <a:extLst>
              <a:ext uri="{FF2B5EF4-FFF2-40B4-BE49-F238E27FC236}">
                <a16:creationId xmlns:a16="http://schemas.microsoft.com/office/drawing/2014/main" id="{5B642EB9-0593-4DD4-A4D1-A2432F03499A}"/>
              </a:ext>
            </a:extLst>
          </p:cNvPr>
          <p:cNvSpPr txBox="1"/>
          <p:nvPr/>
        </p:nvSpPr>
        <p:spPr>
          <a:xfrm>
            <a:off x="7073900" y="1825625"/>
            <a:ext cx="4737100" cy="5355312"/>
          </a:xfrm>
          <a:prstGeom prst="rect">
            <a:avLst/>
          </a:prstGeom>
          <a:noFill/>
        </p:spPr>
        <p:txBody>
          <a:bodyPr wrap="square" rtlCol="0">
            <a:spAutoFit/>
          </a:bodyPr>
          <a:lstStyle/>
          <a:p>
            <a:r>
              <a:rPr lang="en-AU" dirty="0">
                <a:solidFill>
                  <a:srgbClr val="0070C0"/>
                </a:solidFill>
              </a:rPr>
              <a:t>Displays dominant modes of variation in data. </a:t>
            </a:r>
          </a:p>
          <a:p>
            <a:endParaRPr lang="en-AU" dirty="0">
              <a:solidFill>
                <a:srgbClr val="0070C0"/>
              </a:solidFill>
            </a:endParaRPr>
          </a:p>
          <a:p>
            <a:r>
              <a:rPr lang="en-AU" dirty="0">
                <a:solidFill>
                  <a:srgbClr val="0070C0"/>
                </a:solidFill>
              </a:rPr>
              <a:t>Provides outputs relative to each mode of variation that allow for patterns to be tested relative to research questions.</a:t>
            </a:r>
          </a:p>
          <a:p>
            <a:endParaRPr lang="en-AU" dirty="0">
              <a:solidFill>
                <a:srgbClr val="0070C0"/>
              </a:solidFill>
            </a:endParaRPr>
          </a:p>
          <a:p>
            <a:r>
              <a:rPr lang="en-AU" dirty="0">
                <a:solidFill>
                  <a:srgbClr val="0070C0"/>
                </a:solidFill>
              </a:rPr>
              <a:t>This is the most common FDA technique used in applied in biomechanics, with use in:</a:t>
            </a:r>
          </a:p>
          <a:p>
            <a:endParaRPr lang="en-AU" dirty="0">
              <a:solidFill>
                <a:srgbClr val="0070C0"/>
              </a:solidFill>
            </a:endParaRPr>
          </a:p>
          <a:p>
            <a:pPr marL="285750" indent="-285750">
              <a:buFont typeface="Arial" panose="020B0604020202020204" pitchFamily="34" charset="0"/>
              <a:buChar char="•"/>
            </a:pPr>
            <a:r>
              <a:rPr lang="en-AU" i="1" dirty="0">
                <a:solidFill>
                  <a:srgbClr val="0070C0"/>
                </a:solidFill>
                <a:effectLst>
                  <a:outerShdw blurRad="38100" dist="38100" dir="2700000" algn="tl">
                    <a:srgbClr val="000000">
                      <a:alpha val="43137"/>
                    </a:srgbClr>
                  </a:outerShdw>
                </a:effectLst>
              </a:rPr>
              <a:t>Jumping</a:t>
            </a:r>
            <a:r>
              <a:rPr lang="en-AU" dirty="0">
                <a:solidFill>
                  <a:srgbClr val="0070C0"/>
                </a:solidFill>
                <a:effectLst>
                  <a:outerShdw blurRad="38100" dist="38100" dir="2700000" algn="tl">
                    <a:srgbClr val="000000">
                      <a:alpha val="43137"/>
                    </a:srgbClr>
                  </a:outerShdw>
                </a:effectLst>
              </a:rPr>
              <a:t> </a:t>
            </a:r>
            <a:r>
              <a:rPr lang="en-AU" dirty="0">
                <a:solidFill>
                  <a:srgbClr val="0070C0"/>
                </a:solidFill>
              </a:rPr>
              <a:t>(Ryan, Harrison &amp; Hayes, 2007).</a:t>
            </a:r>
          </a:p>
          <a:p>
            <a:pPr marL="285750" indent="-285750">
              <a:buFont typeface="Arial" panose="020B0604020202020204" pitchFamily="34" charset="0"/>
              <a:buChar char="•"/>
            </a:pPr>
            <a:r>
              <a:rPr lang="en-AU" i="1" dirty="0">
                <a:solidFill>
                  <a:srgbClr val="0070C0"/>
                </a:solidFill>
                <a:effectLst>
                  <a:outerShdw blurRad="38100" dist="38100" dir="2700000" algn="tl">
                    <a:srgbClr val="000000">
                      <a:alpha val="43137"/>
                    </a:srgbClr>
                  </a:outerShdw>
                </a:effectLst>
              </a:rPr>
              <a:t>Race-walking</a:t>
            </a:r>
            <a:r>
              <a:rPr lang="en-AU" dirty="0">
                <a:solidFill>
                  <a:srgbClr val="0070C0"/>
                </a:solidFill>
              </a:rPr>
              <a:t> (</a:t>
            </a:r>
            <a:r>
              <a:rPr lang="it-IT" dirty="0">
                <a:solidFill>
                  <a:srgbClr val="0070C0"/>
                </a:solidFill>
              </a:rPr>
              <a:t>Dona, Preatoni, Cobelli, Rodano &amp; Harrison, 2009).</a:t>
            </a:r>
          </a:p>
          <a:p>
            <a:pPr marL="285750" indent="-285750">
              <a:buFont typeface="Arial" panose="020B0604020202020204" pitchFamily="34" charset="0"/>
              <a:buChar char="•"/>
            </a:pPr>
            <a:r>
              <a:rPr lang="en-AU" i="1" dirty="0">
                <a:solidFill>
                  <a:srgbClr val="0070C0"/>
                </a:solidFill>
                <a:effectLst>
                  <a:outerShdw blurRad="38100" dist="38100" dir="2700000" algn="tl">
                    <a:srgbClr val="000000">
                      <a:alpha val="43137"/>
                    </a:srgbClr>
                  </a:outerShdw>
                </a:effectLst>
              </a:rPr>
              <a:t>Rowing</a:t>
            </a:r>
            <a:r>
              <a:rPr lang="en-AU" dirty="0">
                <a:solidFill>
                  <a:srgbClr val="0070C0"/>
                </a:solidFill>
                <a:effectLst>
                  <a:outerShdw blurRad="38100" dist="38100" dir="2700000" algn="tl">
                    <a:srgbClr val="000000">
                      <a:alpha val="43137"/>
                    </a:srgbClr>
                  </a:outerShdw>
                </a:effectLst>
              </a:rPr>
              <a:t> </a:t>
            </a:r>
            <a:r>
              <a:rPr lang="en-AU" dirty="0">
                <a:solidFill>
                  <a:srgbClr val="0070C0"/>
                </a:solidFill>
              </a:rPr>
              <a:t>(Warmenhoven et al., 2017)</a:t>
            </a:r>
          </a:p>
          <a:p>
            <a:pPr marL="285750" indent="-285750">
              <a:buFont typeface="Arial" panose="020B0604020202020204" pitchFamily="34" charset="0"/>
              <a:buChar char="•"/>
            </a:pPr>
            <a:r>
              <a:rPr lang="en-AU" i="1" dirty="0">
                <a:solidFill>
                  <a:srgbClr val="0070C0"/>
                </a:solidFill>
                <a:effectLst>
                  <a:outerShdw blurRad="38100" dist="38100" dir="2700000" algn="tl">
                    <a:srgbClr val="000000">
                      <a:alpha val="43137"/>
                    </a:srgbClr>
                  </a:outerShdw>
                </a:effectLst>
              </a:rPr>
              <a:t>Gait </a:t>
            </a:r>
            <a:r>
              <a:rPr lang="en-AU" dirty="0">
                <a:solidFill>
                  <a:srgbClr val="0070C0"/>
                </a:solidFill>
              </a:rPr>
              <a:t>(Donoghue, Harrison, Coffey, &amp; Hayes, 2008).</a:t>
            </a:r>
          </a:p>
          <a:p>
            <a:pPr marL="285750" indent="-285750">
              <a:buFont typeface="Arial" panose="020B0604020202020204" pitchFamily="34" charset="0"/>
              <a:buChar char="•"/>
            </a:pPr>
            <a:r>
              <a:rPr lang="en-AU" i="1" dirty="0">
                <a:solidFill>
                  <a:srgbClr val="0070C0"/>
                </a:solidFill>
                <a:effectLst>
                  <a:outerShdw blurRad="38100" dist="38100" dir="2700000" algn="tl">
                    <a:srgbClr val="000000">
                      <a:alpha val="43137"/>
                    </a:srgbClr>
                  </a:outerShdw>
                </a:effectLst>
              </a:rPr>
              <a:t>Weightlifting</a:t>
            </a:r>
            <a:r>
              <a:rPr lang="en-AU" i="1" dirty="0">
                <a:solidFill>
                  <a:srgbClr val="0070C0"/>
                </a:solidFill>
              </a:rPr>
              <a:t> </a:t>
            </a:r>
            <a:r>
              <a:rPr lang="en-AU" dirty="0">
                <a:solidFill>
                  <a:srgbClr val="0070C0"/>
                </a:solidFill>
              </a:rPr>
              <a:t>(</a:t>
            </a:r>
            <a:r>
              <a:rPr lang="en-US" dirty="0">
                <a:solidFill>
                  <a:srgbClr val="0070C0"/>
                </a:solidFill>
              </a:rPr>
              <a:t>Kipp &amp; Harris, 2014).</a:t>
            </a:r>
            <a:endParaRPr lang="en-AU" i="1" dirty="0">
              <a:solidFill>
                <a:srgbClr val="0070C0"/>
              </a:solidFill>
            </a:endParaRPr>
          </a:p>
          <a:p>
            <a:endParaRPr lang="en-AU" dirty="0">
              <a:solidFill>
                <a:srgbClr val="0070C0"/>
              </a:solidFill>
            </a:endParaRPr>
          </a:p>
          <a:p>
            <a:endParaRPr lang="en-AU" dirty="0">
              <a:solidFill>
                <a:srgbClr val="0070C0"/>
              </a:solidFill>
            </a:endParaRPr>
          </a:p>
          <a:p>
            <a:endParaRPr lang="en-AU" dirty="0">
              <a:solidFill>
                <a:srgbClr val="0070C0"/>
              </a:solidFill>
            </a:endParaRPr>
          </a:p>
        </p:txBody>
      </p:sp>
    </p:spTree>
    <p:extLst>
      <p:ext uri="{BB962C8B-B14F-4D97-AF65-F5344CB8AC3E}">
        <p14:creationId xmlns:p14="http://schemas.microsoft.com/office/powerpoint/2010/main" val="34659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fade">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fade">
                                      <p:cBhvr>
                                        <p:cTn id="37" dur="500"/>
                                        <p:tgtEl>
                                          <p:spTgt spid="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10" end="10"/>
                                            </p:txEl>
                                          </p:spTgt>
                                        </p:tgtEl>
                                        <p:attrNameLst>
                                          <p:attrName>style.visibility</p:attrName>
                                        </p:attrNameLst>
                                      </p:cBhvr>
                                      <p:to>
                                        <p:strVal val="visible"/>
                                      </p:to>
                                    </p:set>
                                    <p:animEffect transition="in" filter="fade">
                                      <p:cBhvr>
                                        <p:cTn id="42"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E63363-4B1A-4B8B-87CB-85B885ADF627}"/>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6" name="Picture 5">
            <a:extLst>
              <a:ext uri="{FF2B5EF4-FFF2-40B4-BE49-F238E27FC236}">
                <a16:creationId xmlns:a16="http://schemas.microsoft.com/office/drawing/2014/main" id="{C33B6683-BFD5-4D37-9354-7A7CE2F073C0}"/>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FDA Techniques</a:t>
            </a:r>
          </a:p>
        </p:txBody>
      </p:sp>
      <p:sp>
        <p:nvSpPr>
          <p:cNvPr id="3" name="Content Placeholder 2">
            <a:extLst>
              <a:ext uri="{FF2B5EF4-FFF2-40B4-BE49-F238E27FC236}">
                <a16:creationId xmlns:a16="http://schemas.microsoft.com/office/drawing/2014/main" id="{83098AF8-1625-4223-9452-09F1786B351E}"/>
              </a:ext>
            </a:extLst>
          </p:cNvPr>
          <p:cNvSpPr>
            <a:spLocks noGrp="1"/>
          </p:cNvSpPr>
          <p:nvPr>
            <p:ph idx="1"/>
          </p:nvPr>
        </p:nvSpPr>
        <p:spPr>
          <a:xfrm>
            <a:off x="838200" y="1825625"/>
            <a:ext cx="10515600" cy="4351338"/>
          </a:xfrm>
        </p:spPr>
        <p:txBody>
          <a:bodyPr>
            <a:normAutofit/>
          </a:bodyPr>
          <a:lstStyle/>
          <a:p>
            <a:pPr marL="0" indent="0">
              <a:buNone/>
            </a:pPr>
            <a:r>
              <a:rPr lang="en-AU" sz="2000" dirty="0">
                <a:solidFill>
                  <a:srgbClr val="FF0000"/>
                </a:solidFill>
                <a:effectLst>
                  <a:outerShdw blurRad="38100" dist="38100" dir="2700000" algn="tl">
                    <a:srgbClr val="000000">
                      <a:alpha val="43137"/>
                    </a:srgbClr>
                  </a:outerShdw>
                </a:effectLst>
              </a:rPr>
              <a:t>Finding patterns and exploring variability </a:t>
            </a:r>
          </a:p>
          <a:p>
            <a:r>
              <a:rPr lang="en-AU" sz="2000" dirty="0"/>
              <a:t>Functional Principal Components Analysis (</a:t>
            </a:r>
            <a:r>
              <a:rPr lang="en-AU" sz="2000" i="1" dirty="0"/>
              <a:t>f</a:t>
            </a:r>
            <a:r>
              <a:rPr lang="en-AU" sz="2000" dirty="0"/>
              <a:t>PCA) </a:t>
            </a:r>
          </a:p>
          <a:p>
            <a:r>
              <a:rPr lang="en-AU" sz="2000" dirty="0">
                <a:solidFill>
                  <a:srgbClr val="0070C0"/>
                </a:solidFill>
                <a:effectLst>
                  <a:outerShdw blurRad="38100" dist="38100" dir="2700000" algn="tl">
                    <a:srgbClr val="000000">
                      <a:alpha val="43137"/>
                    </a:srgbClr>
                  </a:outerShdw>
                </a:effectLst>
              </a:rPr>
              <a:t>Functional Canonical Correlation Analysis (</a:t>
            </a:r>
            <a:r>
              <a:rPr lang="en-AU" sz="2000" i="1" dirty="0">
                <a:solidFill>
                  <a:srgbClr val="0070C0"/>
                </a:solidFill>
                <a:effectLst>
                  <a:outerShdw blurRad="38100" dist="38100" dir="2700000" algn="tl">
                    <a:srgbClr val="000000">
                      <a:alpha val="43137"/>
                    </a:srgbClr>
                  </a:outerShdw>
                </a:effectLst>
              </a:rPr>
              <a:t>f</a:t>
            </a:r>
            <a:r>
              <a:rPr lang="en-AU" sz="2000" dirty="0">
                <a:solidFill>
                  <a:srgbClr val="0070C0"/>
                </a:solidFill>
                <a:effectLst>
                  <a:outerShdw blurRad="38100" dist="38100" dir="2700000" algn="tl">
                    <a:srgbClr val="000000">
                      <a:alpha val="43137"/>
                    </a:srgbClr>
                  </a:outerShdw>
                </a:effectLst>
              </a:rPr>
              <a:t>CCA)</a:t>
            </a:r>
          </a:p>
          <a:p>
            <a:pPr marL="0" indent="0">
              <a:buNone/>
            </a:pPr>
            <a:endParaRPr lang="en-AU" sz="2000" dirty="0"/>
          </a:p>
          <a:p>
            <a:pPr marL="0" indent="0">
              <a:buNone/>
            </a:pPr>
            <a:r>
              <a:rPr lang="en-AU" sz="2000" dirty="0">
                <a:solidFill>
                  <a:srgbClr val="FF0000"/>
                </a:solidFill>
                <a:effectLst>
                  <a:outerShdw blurRad="38100" dist="38100" dir="2700000" algn="tl">
                    <a:srgbClr val="000000">
                      <a:alpha val="43137"/>
                    </a:srgbClr>
                  </a:outerShdw>
                </a:effectLst>
              </a:rPr>
              <a:t>Testing predictions</a:t>
            </a:r>
          </a:p>
          <a:p>
            <a:r>
              <a:rPr lang="en-AU" sz="2000" dirty="0"/>
              <a:t>Functional Linear Models (FLM)</a:t>
            </a:r>
          </a:p>
          <a:p>
            <a:pPr lvl="1"/>
            <a:r>
              <a:rPr lang="en-AU" sz="1600" dirty="0"/>
              <a:t>Functional Predictor &gt; Scalar Outcome</a:t>
            </a:r>
          </a:p>
          <a:p>
            <a:pPr lvl="1"/>
            <a:r>
              <a:rPr lang="en-AU" sz="1600" dirty="0"/>
              <a:t>Scalar Predictor &gt; Functional Outcome</a:t>
            </a:r>
          </a:p>
          <a:p>
            <a:pPr lvl="1"/>
            <a:r>
              <a:rPr lang="en-AU" sz="1600" dirty="0"/>
              <a:t>Functional Predictor &gt; Functional Outcome</a:t>
            </a:r>
          </a:p>
          <a:p>
            <a:endParaRPr lang="en-AU" sz="2000" dirty="0"/>
          </a:p>
          <a:p>
            <a:r>
              <a:rPr lang="en-AU" sz="2000" dirty="0"/>
              <a:t>Principal Differential Analysis (PDA)</a:t>
            </a:r>
          </a:p>
        </p:txBody>
      </p:sp>
      <p:sp>
        <p:nvSpPr>
          <p:cNvPr id="7" name="TextBox 6">
            <a:extLst>
              <a:ext uri="{FF2B5EF4-FFF2-40B4-BE49-F238E27FC236}">
                <a16:creationId xmlns:a16="http://schemas.microsoft.com/office/drawing/2014/main" id="{5B642EB9-0593-4DD4-A4D1-A2432F03499A}"/>
              </a:ext>
            </a:extLst>
          </p:cNvPr>
          <p:cNvSpPr txBox="1"/>
          <p:nvPr/>
        </p:nvSpPr>
        <p:spPr>
          <a:xfrm>
            <a:off x="7073900" y="1825625"/>
            <a:ext cx="4737100" cy="3970318"/>
          </a:xfrm>
          <a:prstGeom prst="rect">
            <a:avLst/>
          </a:prstGeom>
          <a:noFill/>
        </p:spPr>
        <p:txBody>
          <a:bodyPr wrap="square" rtlCol="0">
            <a:spAutoFit/>
          </a:bodyPr>
          <a:lstStyle/>
          <a:p>
            <a:r>
              <a:rPr lang="en-AU" dirty="0">
                <a:solidFill>
                  <a:srgbClr val="0070C0"/>
                </a:solidFill>
              </a:rPr>
              <a:t>Identifies components of variability present in each of two sets of observations, which are highly correlated with one another.</a:t>
            </a:r>
          </a:p>
          <a:p>
            <a:endParaRPr lang="en-AU" dirty="0">
              <a:solidFill>
                <a:srgbClr val="0070C0"/>
              </a:solidFill>
            </a:endParaRPr>
          </a:p>
          <a:p>
            <a:r>
              <a:rPr lang="en-AU" dirty="0">
                <a:solidFill>
                  <a:srgbClr val="0070C0"/>
                </a:solidFill>
              </a:rPr>
              <a:t>Great potential for coordination research.</a:t>
            </a:r>
          </a:p>
          <a:p>
            <a:endParaRPr lang="en-AU" dirty="0">
              <a:solidFill>
                <a:srgbClr val="0070C0"/>
              </a:solidFill>
            </a:endParaRPr>
          </a:p>
          <a:p>
            <a:r>
              <a:rPr lang="en-AU" dirty="0">
                <a:solidFill>
                  <a:srgbClr val="0070C0"/>
                </a:solidFill>
              </a:rPr>
              <a:t>Relatively underutilised in biomechanics research. </a:t>
            </a:r>
          </a:p>
          <a:p>
            <a:endParaRPr lang="en-AU" dirty="0">
              <a:solidFill>
                <a:srgbClr val="0070C0"/>
              </a:solidFill>
            </a:endParaRPr>
          </a:p>
          <a:p>
            <a:r>
              <a:rPr lang="en-AU" dirty="0">
                <a:solidFill>
                  <a:srgbClr val="0070C0"/>
                </a:solidFill>
              </a:rPr>
              <a:t>A good example of biomechanical application is Leurgans, Moyeed &amp; Silverman (1993), with use in paediatric gait analysis. </a:t>
            </a:r>
          </a:p>
          <a:p>
            <a:endParaRPr lang="en-AU" dirty="0">
              <a:solidFill>
                <a:srgbClr val="0070C0"/>
              </a:solidFill>
            </a:endParaRPr>
          </a:p>
          <a:p>
            <a:endParaRPr lang="en-AU" dirty="0">
              <a:solidFill>
                <a:srgbClr val="0070C0"/>
              </a:solidFill>
            </a:endParaRPr>
          </a:p>
        </p:txBody>
      </p:sp>
    </p:spTree>
    <p:extLst>
      <p:ext uri="{BB962C8B-B14F-4D97-AF65-F5344CB8AC3E}">
        <p14:creationId xmlns:p14="http://schemas.microsoft.com/office/powerpoint/2010/main" val="337897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6D5EA2-0A94-4305-A15D-3F11B53A8368}"/>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10" name="Picture 9">
            <a:extLst>
              <a:ext uri="{FF2B5EF4-FFF2-40B4-BE49-F238E27FC236}">
                <a16:creationId xmlns:a16="http://schemas.microsoft.com/office/drawing/2014/main" id="{CB5D05BB-2976-4ED3-B134-5B65E61F348D}"/>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FDA Techniques</a:t>
            </a:r>
          </a:p>
        </p:txBody>
      </p:sp>
      <p:sp>
        <p:nvSpPr>
          <p:cNvPr id="3" name="Content Placeholder 2">
            <a:extLst>
              <a:ext uri="{FF2B5EF4-FFF2-40B4-BE49-F238E27FC236}">
                <a16:creationId xmlns:a16="http://schemas.microsoft.com/office/drawing/2014/main" id="{83098AF8-1625-4223-9452-09F1786B351E}"/>
              </a:ext>
            </a:extLst>
          </p:cNvPr>
          <p:cNvSpPr>
            <a:spLocks noGrp="1"/>
          </p:cNvSpPr>
          <p:nvPr>
            <p:ph idx="1"/>
          </p:nvPr>
        </p:nvSpPr>
        <p:spPr>
          <a:xfrm>
            <a:off x="838200" y="1825625"/>
            <a:ext cx="10515600" cy="4351338"/>
          </a:xfrm>
        </p:spPr>
        <p:txBody>
          <a:bodyPr>
            <a:normAutofit/>
          </a:bodyPr>
          <a:lstStyle/>
          <a:p>
            <a:pPr marL="0" indent="0">
              <a:buNone/>
            </a:pPr>
            <a:r>
              <a:rPr lang="en-AU" sz="2000" dirty="0">
                <a:solidFill>
                  <a:srgbClr val="FF0000"/>
                </a:solidFill>
                <a:effectLst>
                  <a:outerShdw blurRad="38100" dist="38100" dir="2700000" algn="tl">
                    <a:srgbClr val="000000">
                      <a:alpha val="43137"/>
                    </a:srgbClr>
                  </a:outerShdw>
                </a:effectLst>
              </a:rPr>
              <a:t>Finding patterns and exploring variability </a:t>
            </a:r>
          </a:p>
          <a:p>
            <a:r>
              <a:rPr lang="en-AU" sz="2000" dirty="0"/>
              <a:t>Functional Principal Components Analysis (</a:t>
            </a:r>
            <a:r>
              <a:rPr lang="en-AU" sz="2000" i="1" dirty="0"/>
              <a:t>f</a:t>
            </a:r>
            <a:r>
              <a:rPr lang="en-AU" sz="2000" dirty="0"/>
              <a:t>PCA) </a:t>
            </a:r>
          </a:p>
          <a:p>
            <a:r>
              <a:rPr lang="en-AU" sz="2000" dirty="0"/>
              <a:t>Functional Canonical Correlation Analysis (</a:t>
            </a:r>
            <a:r>
              <a:rPr lang="en-AU" sz="2000" i="1" dirty="0"/>
              <a:t>f</a:t>
            </a:r>
            <a:r>
              <a:rPr lang="en-AU" sz="2000" dirty="0"/>
              <a:t>CCA)</a:t>
            </a:r>
          </a:p>
          <a:p>
            <a:pPr marL="0" indent="0">
              <a:buNone/>
            </a:pPr>
            <a:endParaRPr lang="en-AU" sz="2000" dirty="0"/>
          </a:p>
          <a:p>
            <a:pPr marL="0" indent="0">
              <a:buNone/>
            </a:pPr>
            <a:r>
              <a:rPr lang="en-AU" sz="2000" dirty="0">
                <a:solidFill>
                  <a:srgbClr val="FF0000"/>
                </a:solidFill>
                <a:effectLst>
                  <a:outerShdw blurRad="38100" dist="38100" dir="2700000" algn="tl">
                    <a:srgbClr val="000000">
                      <a:alpha val="43137"/>
                    </a:srgbClr>
                  </a:outerShdw>
                </a:effectLst>
              </a:rPr>
              <a:t>Testing predictions</a:t>
            </a:r>
          </a:p>
          <a:p>
            <a:r>
              <a:rPr lang="en-AU" sz="2000" dirty="0">
                <a:solidFill>
                  <a:srgbClr val="0070C0"/>
                </a:solidFill>
                <a:effectLst>
                  <a:outerShdw blurRad="38100" dist="38100" dir="2700000" algn="tl">
                    <a:srgbClr val="000000">
                      <a:alpha val="43137"/>
                    </a:srgbClr>
                  </a:outerShdw>
                </a:effectLst>
              </a:rPr>
              <a:t>Functional Linear Models (FLM)</a:t>
            </a:r>
          </a:p>
          <a:p>
            <a:pPr lvl="1"/>
            <a:r>
              <a:rPr lang="en-AU" sz="1600" dirty="0">
                <a:solidFill>
                  <a:srgbClr val="0070C0"/>
                </a:solidFill>
                <a:effectLst>
                  <a:outerShdw blurRad="38100" dist="38100" dir="2700000" algn="tl">
                    <a:srgbClr val="000000">
                      <a:alpha val="43137"/>
                    </a:srgbClr>
                  </a:outerShdw>
                </a:effectLst>
              </a:rPr>
              <a:t>Functional Predictor &gt; Scalar Outcome</a:t>
            </a:r>
          </a:p>
          <a:p>
            <a:pPr lvl="1"/>
            <a:r>
              <a:rPr lang="en-AU" sz="1600" dirty="0">
                <a:solidFill>
                  <a:srgbClr val="0070C0"/>
                </a:solidFill>
                <a:effectLst>
                  <a:outerShdw blurRad="38100" dist="38100" dir="2700000" algn="tl">
                    <a:srgbClr val="000000">
                      <a:alpha val="43137"/>
                    </a:srgbClr>
                  </a:outerShdw>
                </a:effectLst>
              </a:rPr>
              <a:t>Scalar Predictor &gt; Functional Outcome</a:t>
            </a:r>
          </a:p>
          <a:p>
            <a:pPr lvl="1"/>
            <a:r>
              <a:rPr lang="en-AU" sz="1600" dirty="0">
                <a:solidFill>
                  <a:srgbClr val="0070C0"/>
                </a:solidFill>
                <a:effectLst>
                  <a:outerShdw blurRad="38100" dist="38100" dir="2700000" algn="tl">
                    <a:srgbClr val="000000">
                      <a:alpha val="43137"/>
                    </a:srgbClr>
                  </a:outerShdw>
                </a:effectLst>
              </a:rPr>
              <a:t>Functional Predictor &gt; Functional Outcome</a:t>
            </a:r>
          </a:p>
          <a:p>
            <a:endParaRPr lang="en-AU" sz="2000" dirty="0"/>
          </a:p>
          <a:p>
            <a:r>
              <a:rPr lang="en-AU" sz="2000" dirty="0"/>
              <a:t>Principal Differential Analysis (PDA)</a:t>
            </a:r>
          </a:p>
        </p:txBody>
      </p:sp>
      <p:sp>
        <p:nvSpPr>
          <p:cNvPr id="6" name="TextBox 5">
            <a:extLst>
              <a:ext uri="{FF2B5EF4-FFF2-40B4-BE49-F238E27FC236}">
                <a16:creationId xmlns:a16="http://schemas.microsoft.com/office/drawing/2014/main" id="{4FB47204-58AC-4737-A043-438EE2E32AA2}"/>
              </a:ext>
            </a:extLst>
          </p:cNvPr>
          <p:cNvSpPr txBox="1"/>
          <p:nvPr/>
        </p:nvSpPr>
        <p:spPr>
          <a:xfrm>
            <a:off x="7073900" y="1825625"/>
            <a:ext cx="4737100" cy="4801314"/>
          </a:xfrm>
          <a:prstGeom prst="rect">
            <a:avLst/>
          </a:prstGeom>
          <a:noFill/>
        </p:spPr>
        <p:txBody>
          <a:bodyPr wrap="square" rtlCol="0">
            <a:spAutoFit/>
          </a:bodyPr>
          <a:lstStyle/>
          <a:p>
            <a:r>
              <a:rPr lang="en-AU" dirty="0">
                <a:solidFill>
                  <a:srgbClr val="0070C0"/>
                </a:solidFill>
              </a:rPr>
              <a:t>Applying the framework of the general linear model to functional data. </a:t>
            </a:r>
          </a:p>
          <a:p>
            <a:endParaRPr lang="en-AU" dirty="0">
              <a:solidFill>
                <a:srgbClr val="0070C0"/>
              </a:solidFill>
            </a:endParaRPr>
          </a:p>
          <a:p>
            <a:r>
              <a:rPr lang="en-AU" dirty="0">
                <a:solidFill>
                  <a:srgbClr val="0070C0"/>
                </a:solidFill>
              </a:rPr>
              <a:t>These describe the relationship between outcome variables and an explanatory variables.</a:t>
            </a:r>
          </a:p>
          <a:p>
            <a:endParaRPr lang="en-AU" dirty="0">
              <a:solidFill>
                <a:srgbClr val="0070C0"/>
              </a:solidFill>
            </a:endParaRPr>
          </a:p>
          <a:p>
            <a:r>
              <a:rPr lang="en-AU" dirty="0">
                <a:solidFill>
                  <a:srgbClr val="0070C0"/>
                </a:solidFill>
              </a:rPr>
              <a:t>In biomechanics research the following techniques have been applied:</a:t>
            </a:r>
          </a:p>
          <a:p>
            <a:endParaRPr lang="en-AU" dirty="0">
              <a:solidFill>
                <a:srgbClr val="0070C0"/>
              </a:solidFill>
            </a:endParaRPr>
          </a:p>
          <a:p>
            <a:r>
              <a:rPr lang="en-AU" i="1" dirty="0">
                <a:solidFill>
                  <a:srgbClr val="0070C0"/>
                </a:solidFill>
                <a:effectLst>
                  <a:outerShdw blurRad="38100" dist="38100" dir="2700000" algn="tl">
                    <a:srgbClr val="000000">
                      <a:alpha val="43137"/>
                    </a:srgbClr>
                  </a:outerShdw>
                </a:effectLst>
              </a:rPr>
              <a:t>Functional t-tests</a:t>
            </a:r>
            <a:r>
              <a:rPr lang="en-AU" i="1" dirty="0">
                <a:solidFill>
                  <a:srgbClr val="0070C0"/>
                </a:solidFill>
              </a:rPr>
              <a:t> </a:t>
            </a:r>
            <a:r>
              <a:rPr lang="en-AU" dirty="0">
                <a:solidFill>
                  <a:srgbClr val="0070C0"/>
                </a:solidFill>
              </a:rPr>
              <a:t>in ACL jumping research (</a:t>
            </a:r>
            <a:r>
              <a:rPr lang="de-DE" dirty="0">
                <a:solidFill>
                  <a:srgbClr val="0070C0"/>
                </a:solidFill>
              </a:rPr>
              <a:t>Baumgart, Hoppe &amp; Freiwald, 2017).</a:t>
            </a:r>
            <a:endParaRPr lang="en-AU" dirty="0">
              <a:solidFill>
                <a:srgbClr val="0070C0"/>
              </a:solidFill>
            </a:endParaRPr>
          </a:p>
          <a:p>
            <a:r>
              <a:rPr lang="en-AU" i="1" dirty="0">
                <a:solidFill>
                  <a:srgbClr val="0070C0"/>
                </a:solidFill>
                <a:effectLst>
                  <a:outerShdw blurRad="38100" dist="38100" dir="2700000" algn="tl">
                    <a:srgbClr val="000000">
                      <a:alpha val="43137"/>
                    </a:srgbClr>
                  </a:outerShdw>
                </a:effectLst>
              </a:rPr>
              <a:t>Functional ANOVAs </a:t>
            </a:r>
            <a:r>
              <a:rPr lang="en-AU" dirty="0">
                <a:solidFill>
                  <a:srgbClr val="0070C0"/>
                </a:solidFill>
              </a:rPr>
              <a:t>in gait under pain effusion (Park, Seeley, Francom, Reese &amp; Hopkins , 2017).</a:t>
            </a:r>
          </a:p>
          <a:p>
            <a:r>
              <a:rPr lang="en-AU" i="1" dirty="0">
                <a:solidFill>
                  <a:srgbClr val="0070C0"/>
                </a:solidFill>
                <a:effectLst>
                  <a:outerShdw blurRad="38100" dist="38100" dir="2700000" algn="tl">
                    <a:srgbClr val="000000">
                      <a:alpha val="43137"/>
                    </a:srgbClr>
                  </a:outerShdw>
                </a:effectLst>
              </a:rPr>
              <a:t>Functional Regressions </a:t>
            </a:r>
            <a:r>
              <a:rPr lang="en-AU" dirty="0">
                <a:solidFill>
                  <a:srgbClr val="0070C0"/>
                </a:solidFill>
              </a:rPr>
              <a:t>in gait exploring the effects of walking velocity (Dura et al., 2010).</a:t>
            </a:r>
          </a:p>
          <a:p>
            <a:endParaRPr lang="en-AU" dirty="0">
              <a:solidFill>
                <a:srgbClr val="0070C0"/>
              </a:solidFill>
            </a:endParaRPr>
          </a:p>
          <a:p>
            <a:endParaRPr lang="en-AU" dirty="0">
              <a:solidFill>
                <a:srgbClr val="0070C0"/>
              </a:solidFill>
            </a:endParaRPr>
          </a:p>
        </p:txBody>
      </p:sp>
    </p:spTree>
    <p:extLst>
      <p:ext uri="{BB962C8B-B14F-4D97-AF65-F5344CB8AC3E}">
        <p14:creationId xmlns:p14="http://schemas.microsoft.com/office/powerpoint/2010/main" val="22368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17D70-E06F-4E03-9A80-9081B19B90E3}"/>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7" name="Picture 6">
            <a:extLst>
              <a:ext uri="{FF2B5EF4-FFF2-40B4-BE49-F238E27FC236}">
                <a16:creationId xmlns:a16="http://schemas.microsoft.com/office/drawing/2014/main" id="{1BE3BE75-E2BF-4E31-B1D5-F10B9D4DD9C9}"/>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FDA Techniques</a:t>
            </a:r>
          </a:p>
        </p:txBody>
      </p:sp>
      <p:sp>
        <p:nvSpPr>
          <p:cNvPr id="3" name="Content Placeholder 2">
            <a:extLst>
              <a:ext uri="{FF2B5EF4-FFF2-40B4-BE49-F238E27FC236}">
                <a16:creationId xmlns:a16="http://schemas.microsoft.com/office/drawing/2014/main" id="{83098AF8-1625-4223-9452-09F1786B351E}"/>
              </a:ext>
            </a:extLst>
          </p:cNvPr>
          <p:cNvSpPr>
            <a:spLocks noGrp="1"/>
          </p:cNvSpPr>
          <p:nvPr>
            <p:ph idx="1"/>
          </p:nvPr>
        </p:nvSpPr>
        <p:spPr>
          <a:xfrm>
            <a:off x="838200" y="1825625"/>
            <a:ext cx="10515600" cy="4351338"/>
          </a:xfrm>
        </p:spPr>
        <p:txBody>
          <a:bodyPr>
            <a:normAutofit/>
          </a:bodyPr>
          <a:lstStyle/>
          <a:p>
            <a:pPr marL="0" indent="0">
              <a:buNone/>
            </a:pPr>
            <a:r>
              <a:rPr lang="en-AU" sz="2000" dirty="0">
                <a:solidFill>
                  <a:srgbClr val="FF0000"/>
                </a:solidFill>
                <a:effectLst>
                  <a:outerShdw blurRad="38100" dist="38100" dir="2700000" algn="tl">
                    <a:srgbClr val="000000">
                      <a:alpha val="43137"/>
                    </a:srgbClr>
                  </a:outerShdw>
                </a:effectLst>
              </a:rPr>
              <a:t>Finding patterns and exploring variability </a:t>
            </a:r>
          </a:p>
          <a:p>
            <a:r>
              <a:rPr lang="en-AU" sz="2000" dirty="0"/>
              <a:t>Functional Principal Components Analysis (</a:t>
            </a:r>
            <a:r>
              <a:rPr lang="en-AU" sz="2000" i="1" dirty="0"/>
              <a:t>f</a:t>
            </a:r>
            <a:r>
              <a:rPr lang="en-AU" sz="2000" dirty="0"/>
              <a:t>PCA) </a:t>
            </a:r>
          </a:p>
          <a:p>
            <a:r>
              <a:rPr lang="en-AU" sz="2000" dirty="0"/>
              <a:t>Functional Canonical Correlation Analysis (</a:t>
            </a:r>
            <a:r>
              <a:rPr lang="en-AU" sz="2000" i="1" dirty="0"/>
              <a:t>f</a:t>
            </a:r>
            <a:r>
              <a:rPr lang="en-AU" sz="2000" dirty="0"/>
              <a:t>CCA)</a:t>
            </a:r>
          </a:p>
          <a:p>
            <a:pPr marL="0" indent="0">
              <a:buNone/>
            </a:pPr>
            <a:endParaRPr lang="en-AU" sz="2000" dirty="0"/>
          </a:p>
          <a:p>
            <a:pPr marL="0" indent="0">
              <a:buNone/>
            </a:pPr>
            <a:r>
              <a:rPr lang="en-AU" sz="2000" dirty="0">
                <a:solidFill>
                  <a:srgbClr val="FF0000"/>
                </a:solidFill>
                <a:effectLst>
                  <a:outerShdw blurRad="38100" dist="38100" dir="2700000" algn="tl">
                    <a:srgbClr val="000000">
                      <a:alpha val="43137"/>
                    </a:srgbClr>
                  </a:outerShdw>
                </a:effectLst>
              </a:rPr>
              <a:t>Testing predictions</a:t>
            </a:r>
          </a:p>
          <a:p>
            <a:r>
              <a:rPr lang="en-AU" sz="2000" dirty="0"/>
              <a:t>Functional Linear Models (FLM)</a:t>
            </a:r>
          </a:p>
          <a:p>
            <a:pPr lvl="1"/>
            <a:r>
              <a:rPr lang="en-AU" sz="1600" dirty="0"/>
              <a:t>Functional Predictor &gt; Scalar Outcome</a:t>
            </a:r>
          </a:p>
          <a:p>
            <a:pPr lvl="1"/>
            <a:r>
              <a:rPr lang="en-AU" sz="1600" dirty="0"/>
              <a:t>Scalar Predictor &gt; Functional Outcome</a:t>
            </a:r>
          </a:p>
          <a:p>
            <a:pPr lvl="1"/>
            <a:r>
              <a:rPr lang="en-AU" sz="1600" dirty="0"/>
              <a:t>Functional Predictor &gt; Functional Outcome</a:t>
            </a:r>
          </a:p>
          <a:p>
            <a:endParaRPr lang="en-AU" sz="2000" dirty="0"/>
          </a:p>
          <a:p>
            <a:r>
              <a:rPr lang="en-AU" sz="2000" dirty="0">
                <a:solidFill>
                  <a:srgbClr val="0070C0"/>
                </a:solidFill>
                <a:effectLst>
                  <a:outerShdw blurRad="38100" dist="38100" dir="2700000" algn="tl">
                    <a:srgbClr val="000000">
                      <a:alpha val="43137"/>
                    </a:srgbClr>
                  </a:outerShdw>
                </a:effectLst>
              </a:rPr>
              <a:t>Principal Differential Analysis (PDA)</a:t>
            </a:r>
          </a:p>
        </p:txBody>
      </p:sp>
      <p:sp>
        <p:nvSpPr>
          <p:cNvPr id="6" name="TextBox 5">
            <a:extLst>
              <a:ext uri="{FF2B5EF4-FFF2-40B4-BE49-F238E27FC236}">
                <a16:creationId xmlns:a16="http://schemas.microsoft.com/office/drawing/2014/main" id="{4FB47204-58AC-4737-A043-438EE2E32AA2}"/>
              </a:ext>
            </a:extLst>
          </p:cNvPr>
          <p:cNvSpPr txBox="1"/>
          <p:nvPr/>
        </p:nvSpPr>
        <p:spPr>
          <a:xfrm>
            <a:off x="7073900" y="1825625"/>
            <a:ext cx="4737100" cy="4524315"/>
          </a:xfrm>
          <a:prstGeom prst="rect">
            <a:avLst/>
          </a:prstGeom>
          <a:noFill/>
        </p:spPr>
        <p:txBody>
          <a:bodyPr wrap="square" rtlCol="0">
            <a:spAutoFit/>
          </a:bodyPr>
          <a:lstStyle/>
          <a:p>
            <a:r>
              <a:rPr lang="en-AU" dirty="0">
                <a:solidFill>
                  <a:srgbClr val="0070C0"/>
                </a:solidFill>
              </a:rPr>
              <a:t>Has applications to both “</a:t>
            </a:r>
            <a:r>
              <a:rPr lang="en-AU" i="1" dirty="0">
                <a:solidFill>
                  <a:srgbClr val="0070C0"/>
                </a:solidFill>
              </a:rPr>
              <a:t>finding patterns</a:t>
            </a:r>
            <a:r>
              <a:rPr lang="en-AU" dirty="0">
                <a:solidFill>
                  <a:srgbClr val="0070C0"/>
                </a:solidFill>
              </a:rPr>
              <a:t>” and “</a:t>
            </a:r>
            <a:r>
              <a:rPr lang="en-AU" i="1" dirty="0">
                <a:solidFill>
                  <a:srgbClr val="0070C0"/>
                </a:solidFill>
              </a:rPr>
              <a:t>testing predictions</a:t>
            </a:r>
            <a:r>
              <a:rPr lang="en-AU" dirty="0">
                <a:solidFill>
                  <a:srgbClr val="0070C0"/>
                </a:solidFill>
              </a:rPr>
              <a:t>” </a:t>
            </a:r>
          </a:p>
          <a:p>
            <a:endParaRPr lang="en-AU" dirty="0">
              <a:solidFill>
                <a:srgbClr val="0070C0"/>
              </a:solidFill>
            </a:endParaRPr>
          </a:p>
          <a:p>
            <a:r>
              <a:rPr lang="en-AU" dirty="0">
                <a:solidFill>
                  <a:srgbClr val="0070C0"/>
                </a:solidFill>
              </a:rPr>
              <a:t>In the context of dimension reduction:</a:t>
            </a:r>
          </a:p>
          <a:p>
            <a:pPr marL="285750" indent="-285750">
              <a:buFont typeface="Arial" panose="020B0604020202020204" pitchFamily="34" charset="0"/>
              <a:buChar char="•"/>
            </a:pPr>
            <a:r>
              <a:rPr lang="en-AU" sz="1600" i="1" dirty="0">
                <a:solidFill>
                  <a:srgbClr val="0070C0"/>
                </a:solidFill>
              </a:rPr>
              <a:t>f</a:t>
            </a:r>
            <a:r>
              <a:rPr lang="en-AU" sz="1600" dirty="0">
                <a:solidFill>
                  <a:srgbClr val="0070C0"/>
                </a:solidFill>
              </a:rPr>
              <a:t>PCA looks for linear operators to explain variation between curves. </a:t>
            </a:r>
          </a:p>
          <a:p>
            <a:pPr marL="285750" indent="-285750">
              <a:buFont typeface="Arial" panose="020B0604020202020204" pitchFamily="34" charset="0"/>
              <a:buChar char="•"/>
            </a:pPr>
            <a:r>
              <a:rPr lang="en-AU" sz="1600" dirty="0">
                <a:solidFill>
                  <a:srgbClr val="0070C0"/>
                </a:solidFill>
              </a:rPr>
              <a:t>PDA looks for linear operators to explain variation between derivatives but within curves.</a:t>
            </a:r>
          </a:p>
          <a:p>
            <a:endParaRPr lang="en-AU" dirty="0">
              <a:solidFill>
                <a:srgbClr val="0070C0"/>
              </a:solidFill>
            </a:endParaRPr>
          </a:p>
          <a:p>
            <a:r>
              <a:rPr lang="en-AU" dirty="0">
                <a:solidFill>
                  <a:srgbClr val="0070C0"/>
                </a:solidFill>
              </a:rPr>
              <a:t>For FLMs, a PDA model looks for a linear differential operator to represent covariation between a variable (</a:t>
            </a:r>
            <a:r>
              <a:rPr lang="en-AU" i="1" dirty="0">
                <a:solidFill>
                  <a:srgbClr val="0070C0"/>
                </a:solidFill>
              </a:rPr>
              <a:t>x</a:t>
            </a:r>
            <a:r>
              <a:rPr lang="en-AU" dirty="0">
                <a:solidFill>
                  <a:srgbClr val="0070C0"/>
                </a:solidFill>
              </a:rPr>
              <a:t>) and its derivative (</a:t>
            </a:r>
            <a:r>
              <a:rPr lang="en-AU" i="1" dirty="0">
                <a:solidFill>
                  <a:srgbClr val="0070C0"/>
                </a:solidFill>
              </a:rPr>
              <a:t>Dx</a:t>
            </a:r>
            <a:r>
              <a:rPr lang="en-AU" dirty="0">
                <a:solidFill>
                  <a:srgbClr val="0070C0"/>
                </a:solidFill>
              </a:rPr>
              <a:t>). </a:t>
            </a:r>
          </a:p>
          <a:p>
            <a:endParaRPr lang="en-AU" dirty="0">
              <a:solidFill>
                <a:srgbClr val="0070C0"/>
              </a:solidFill>
            </a:endParaRPr>
          </a:p>
          <a:p>
            <a:r>
              <a:rPr lang="en-AU" dirty="0">
                <a:solidFill>
                  <a:srgbClr val="0070C0"/>
                </a:solidFill>
              </a:rPr>
              <a:t>This is largely underexplored in the context of biomechanical research themes and contexts. </a:t>
            </a:r>
          </a:p>
          <a:p>
            <a:endParaRPr lang="en-AU" dirty="0"/>
          </a:p>
        </p:txBody>
      </p:sp>
    </p:spTree>
    <p:extLst>
      <p:ext uri="{BB962C8B-B14F-4D97-AF65-F5344CB8AC3E}">
        <p14:creationId xmlns:p14="http://schemas.microsoft.com/office/powerpoint/2010/main" val="324496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FDA Techniques</a:t>
            </a:r>
          </a:p>
        </p:txBody>
      </p:sp>
      <p:sp>
        <p:nvSpPr>
          <p:cNvPr id="3" name="Content Placeholder 2">
            <a:extLst>
              <a:ext uri="{FF2B5EF4-FFF2-40B4-BE49-F238E27FC236}">
                <a16:creationId xmlns:a16="http://schemas.microsoft.com/office/drawing/2014/main" id="{83098AF8-1625-4223-9452-09F1786B351E}"/>
              </a:ext>
            </a:extLst>
          </p:cNvPr>
          <p:cNvSpPr>
            <a:spLocks noGrp="1"/>
          </p:cNvSpPr>
          <p:nvPr>
            <p:ph idx="1"/>
          </p:nvPr>
        </p:nvSpPr>
        <p:spPr>
          <a:xfrm>
            <a:off x="838200" y="1825625"/>
            <a:ext cx="10515600" cy="4351338"/>
          </a:xfrm>
        </p:spPr>
        <p:txBody>
          <a:bodyPr>
            <a:normAutofit/>
          </a:bodyPr>
          <a:lstStyle/>
          <a:p>
            <a:pPr marL="0" indent="0">
              <a:buNone/>
            </a:pPr>
            <a:r>
              <a:rPr lang="en-AU" sz="2000" dirty="0">
                <a:solidFill>
                  <a:srgbClr val="FF0000"/>
                </a:solidFill>
                <a:effectLst>
                  <a:outerShdw blurRad="38100" dist="38100" dir="2700000" algn="tl">
                    <a:srgbClr val="000000">
                      <a:alpha val="43137"/>
                    </a:srgbClr>
                  </a:outerShdw>
                </a:effectLst>
              </a:rPr>
              <a:t>Extensions beyond Ramsay &amp; Silverman…</a:t>
            </a:r>
          </a:p>
          <a:p>
            <a:pPr marL="0" indent="0">
              <a:buNone/>
            </a:pPr>
            <a:endParaRPr lang="en-AU" sz="2000" dirty="0">
              <a:solidFill>
                <a:srgbClr val="FF000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44EDB15D-8C25-41B4-B603-F21B4D34CB54}"/>
              </a:ext>
            </a:extLst>
          </p:cNvPr>
          <p:cNvPicPr>
            <a:picLocks noChangeAspect="1"/>
          </p:cNvPicPr>
          <p:nvPr/>
        </p:nvPicPr>
        <p:blipFill>
          <a:blip r:embed="rId3"/>
          <a:stretch>
            <a:fillRect/>
          </a:stretch>
        </p:blipFill>
        <p:spPr>
          <a:xfrm>
            <a:off x="180782" y="2457450"/>
            <a:ext cx="5894826" cy="3245193"/>
          </a:xfrm>
          <a:prstGeom prst="rect">
            <a:avLst/>
          </a:prstGeom>
        </p:spPr>
      </p:pic>
      <p:pic>
        <p:nvPicPr>
          <p:cNvPr id="8" name="Picture 7">
            <a:extLst>
              <a:ext uri="{FF2B5EF4-FFF2-40B4-BE49-F238E27FC236}">
                <a16:creationId xmlns:a16="http://schemas.microsoft.com/office/drawing/2014/main" id="{95217A94-B656-439C-A4E2-69A47AF8D53E}"/>
              </a:ext>
            </a:extLst>
          </p:cNvPr>
          <p:cNvPicPr>
            <a:picLocks noChangeAspect="1"/>
          </p:cNvPicPr>
          <p:nvPr/>
        </p:nvPicPr>
        <p:blipFill>
          <a:blip r:embed="rId4"/>
          <a:stretch>
            <a:fillRect/>
          </a:stretch>
        </p:blipFill>
        <p:spPr>
          <a:xfrm>
            <a:off x="6165821" y="2457450"/>
            <a:ext cx="5610225" cy="971550"/>
          </a:xfrm>
          <a:prstGeom prst="rect">
            <a:avLst/>
          </a:prstGeom>
        </p:spPr>
      </p:pic>
      <p:pic>
        <p:nvPicPr>
          <p:cNvPr id="9" name="Picture 8">
            <a:extLst>
              <a:ext uri="{FF2B5EF4-FFF2-40B4-BE49-F238E27FC236}">
                <a16:creationId xmlns:a16="http://schemas.microsoft.com/office/drawing/2014/main" id="{921AF1B1-A4B1-41A3-94CF-D9AF4153919A}"/>
              </a:ext>
            </a:extLst>
          </p:cNvPr>
          <p:cNvPicPr>
            <a:picLocks noChangeAspect="1"/>
          </p:cNvPicPr>
          <p:nvPr/>
        </p:nvPicPr>
        <p:blipFill>
          <a:blip r:embed="rId5"/>
          <a:stretch>
            <a:fillRect/>
          </a:stretch>
        </p:blipFill>
        <p:spPr>
          <a:xfrm>
            <a:off x="6165821" y="3337415"/>
            <a:ext cx="5629275" cy="2609850"/>
          </a:xfrm>
          <a:prstGeom prst="rect">
            <a:avLst/>
          </a:prstGeom>
        </p:spPr>
      </p:pic>
      <p:cxnSp>
        <p:nvCxnSpPr>
          <p:cNvPr id="6" name="Straight Connector 5"/>
          <p:cNvCxnSpPr/>
          <p:nvPr/>
        </p:nvCxnSpPr>
        <p:spPr>
          <a:xfrm>
            <a:off x="6198095" y="5185186"/>
            <a:ext cx="549546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99883" y="5412892"/>
            <a:ext cx="549546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99883" y="5649566"/>
            <a:ext cx="549546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08853" y="5875469"/>
            <a:ext cx="2844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63389" y="4962862"/>
            <a:ext cx="3024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62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833DE0-3D4B-494A-A532-A5607B47E06F}"/>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27" name="Picture 26">
            <a:extLst>
              <a:ext uri="{FF2B5EF4-FFF2-40B4-BE49-F238E27FC236}">
                <a16:creationId xmlns:a16="http://schemas.microsoft.com/office/drawing/2014/main" id="{D5087274-65F5-4A49-BDE9-C510374C0510}"/>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7" name="TextBox 6">
            <a:extLst>
              <a:ext uri="{FF2B5EF4-FFF2-40B4-BE49-F238E27FC236}">
                <a16:creationId xmlns:a16="http://schemas.microsoft.com/office/drawing/2014/main" id="{BB6C2AFF-FA2E-4476-AFAF-F5C8B11656C1}"/>
              </a:ext>
            </a:extLst>
          </p:cNvPr>
          <p:cNvSpPr txBox="1"/>
          <p:nvPr/>
        </p:nvSpPr>
        <p:spPr>
          <a:xfrm>
            <a:off x="2202730" y="688157"/>
            <a:ext cx="3657600" cy="523220"/>
          </a:xfrm>
          <a:prstGeom prst="rect">
            <a:avLst/>
          </a:prstGeom>
          <a:noFill/>
        </p:spPr>
        <p:txBody>
          <a:bodyPr wrap="square" rtlCol="0">
            <a:spAutoFit/>
          </a:bodyPr>
          <a:lstStyle/>
          <a:p>
            <a:pPr algn="ctr"/>
            <a:r>
              <a:rPr lang="en-AU" sz="2800" dirty="0">
                <a:solidFill>
                  <a:srgbClr val="FF0000"/>
                </a:solidFill>
              </a:rPr>
              <a:t>Testing Predictions</a:t>
            </a:r>
          </a:p>
        </p:txBody>
      </p:sp>
      <p:sp>
        <p:nvSpPr>
          <p:cNvPr id="9" name="TextBox 8">
            <a:extLst>
              <a:ext uri="{FF2B5EF4-FFF2-40B4-BE49-F238E27FC236}">
                <a16:creationId xmlns:a16="http://schemas.microsoft.com/office/drawing/2014/main" id="{7D48B2E8-7BFB-4131-97AD-CAB150F339F7}"/>
              </a:ext>
            </a:extLst>
          </p:cNvPr>
          <p:cNvSpPr txBox="1"/>
          <p:nvPr/>
        </p:nvSpPr>
        <p:spPr>
          <a:xfrm>
            <a:off x="6295534" y="688157"/>
            <a:ext cx="3657600" cy="523220"/>
          </a:xfrm>
          <a:prstGeom prst="rect">
            <a:avLst/>
          </a:prstGeom>
          <a:noFill/>
        </p:spPr>
        <p:txBody>
          <a:bodyPr wrap="square" rtlCol="0">
            <a:spAutoFit/>
          </a:bodyPr>
          <a:lstStyle/>
          <a:p>
            <a:pPr algn="ctr"/>
            <a:r>
              <a:rPr lang="en-AU" sz="2800" dirty="0">
                <a:solidFill>
                  <a:srgbClr val="FF0000"/>
                </a:solidFill>
              </a:rPr>
              <a:t>Finding Patterns</a:t>
            </a:r>
          </a:p>
        </p:txBody>
      </p:sp>
      <p:sp>
        <p:nvSpPr>
          <p:cNvPr id="10" name="TextBox 9">
            <a:extLst>
              <a:ext uri="{FF2B5EF4-FFF2-40B4-BE49-F238E27FC236}">
                <a16:creationId xmlns:a16="http://schemas.microsoft.com/office/drawing/2014/main" id="{44C921AB-E575-4D31-BB1A-BC1A014EADA0}"/>
              </a:ext>
            </a:extLst>
          </p:cNvPr>
          <p:cNvSpPr txBox="1"/>
          <p:nvPr/>
        </p:nvSpPr>
        <p:spPr>
          <a:xfrm>
            <a:off x="2202730" y="1363778"/>
            <a:ext cx="3657600" cy="461665"/>
          </a:xfrm>
          <a:prstGeom prst="rect">
            <a:avLst/>
          </a:prstGeom>
          <a:solidFill>
            <a:schemeClr val="accent1">
              <a:lumMod val="20000"/>
              <a:lumOff val="80000"/>
            </a:schemeClr>
          </a:solidFill>
        </p:spPr>
        <p:txBody>
          <a:bodyPr wrap="square" rtlCol="0">
            <a:spAutoFit/>
          </a:bodyPr>
          <a:lstStyle/>
          <a:p>
            <a:pPr algn="ctr"/>
            <a:r>
              <a:rPr lang="en-AU" sz="2400" dirty="0">
                <a:solidFill>
                  <a:srgbClr val="FF0000"/>
                </a:solidFill>
              </a:rPr>
              <a:t>Science</a:t>
            </a:r>
          </a:p>
        </p:txBody>
      </p:sp>
      <p:sp>
        <p:nvSpPr>
          <p:cNvPr id="11" name="TextBox 10">
            <a:extLst>
              <a:ext uri="{FF2B5EF4-FFF2-40B4-BE49-F238E27FC236}">
                <a16:creationId xmlns:a16="http://schemas.microsoft.com/office/drawing/2014/main" id="{C2C8AB56-37A5-4F97-95F7-08D7021ED3BA}"/>
              </a:ext>
            </a:extLst>
          </p:cNvPr>
          <p:cNvSpPr txBox="1"/>
          <p:nvPr/>
        </p:nvSpPr>
        <p:spPr>
          <a:xfrm>
            <a:off x="6361522" y="1363778"/>
            <a:ext cx="3657600" cy="461665"/>
          </a:xfrm>
          <a:prstGeom prst="rect">
            <a:avLst/>
          </a:prstGeom>
          <a:solidFill>
            <a:schemeClr val="accent1">
              <a:lumMod val="20000"/>
              <a:lumOff val="80000"/>
            </a:schemeClr>
          </a:solidFill>
        </p:spPr>
        <p:txBody>
          <a:bodyPr wrap="square" rtlCol="0">
            <a:spAutoFit/>
          </a:bodyPr>
          <a:lstStyle/>
          <a:p>
            <a:pPr algn="ctr"/>
            <a:r>
              <a:rPr lang="en-AU" sz="2400" dirty="0">
                <a:solidFill>
                  <a:srgbClr val="FF0000"/>
                </a:solidFill>
              </a:rPr>
              <a:t>Engineering</a:t>
            </a:r>
          </a:p>
        </p:txBody>
      </p:sp>
      <p:sp>
        <p:nvSpPr>
          <p:cNvPr id="12" name="TextBox 11">
            <a:extLst>
              <a:ext uri="{FF2B5EF4-FFF2-40B4-BE49-F238E27FC236}">
                <a16:creationId xmlns:a16="http://schemas.microsoft.com/office/drawing/2014/main" id="{8DD0C38E-DAD8-4AEC-96E4-C68FA9331E35}"/>
              </a:ext>
            </a:extLst>
          </p:cNvPr>
          <p:cNvSpPr txBox="1"/>
          <p:nvPr/>
        </p:nvSpPr>
        <p:spPr>
          <a:xfrm>
            <a:off x="2193304" y="2039397"/>
            <a:ext cx="1819373" cy="923330"/>
          </a:xfrm>
          <a:prstGeom prst="rect">
            <a:avLst/>
          </a:prstGeom>
          <a:noFill/>
        </p:spPr>
        <p:txBody>
          <a:bodyPr wrap="square" rtlCol="0">
            <a:spAutoFit/>
          </a:bodyPr>
          <a:lstStyle/>
          <a:p>
            <a:pPr algn="ctr"/>
            <a:r>
              <a:rPr lang="en-AU" dirty="0"/>
              <a:t>Classical Hypothesis Testing</a:t>
            </a:r>
          </a:p>
        </p:txBody>
      </p:sp>
      <p:sp>
        <p:nvSpPr>
          <p:cNvPr id="13" name="TextBox 12">
            <a:extLst>
              <a:ext uri="{FF2B5EF4-FFF2-40B4-BE49-F238E27FC236}">
                <a16:creationId xmlns:a16="http://schemas.microsoft.com/office/drawing/2014/main" id="{F106693D-0930-4104-9B2D-DB763519B88E}"/>
              </a:ext>
            </a:extLst>
          </p:cNvPr>
          <p:cNvSpPr txBox="1"/>
          <p:nvPr/>
        </p:nvSpPr>
        <p:spPr>
          <a:xfrm>
            <a:off x="4165077" y="2039398"/>
            <a:ext cx="1819373" cy="646331"/>
          </a:xfrm>
          <a:prstGeom prst="rect">
            <a:avLst/>
          </a:prstGeom>
          <a:noFill/>
        </p:spPr>
        <p:txBody>
          <a:bodyPr wrap="square" rtlCol="0">
            <a:spAutoFit/>
          </a:bodyPr>
          <a:lstStyle/>
          <a:p>
            <a:pPr algn="ctr"/>
            <a:r>
              <a:rPr lang="en-AU" dirty="0"/>
              <a:t>Bayesian Approaches</a:t>
            </a:r>
          </a:p>
        </p:txBody>
      </p:sp>
      <p:sp>
        <p:nvSpPr>
          <p:cNvPr id="14" name="TextBox 13">
            <a:extLst>
              <a:ext uri="{FF2B5EF4-FFF2-40B4-BE49-F238E27FC236}">
                <a16:creationId xmlns:a16="http://schemas.microsoft.com/office/drawing/2014/main" id="{5E4AE013-C74B-47DC-8A5A-E5B8CEDA7E41}"/>
              </a:ext>
            </a:extLst>
          </p:cNvPr>
          <p:cNvSpPr txBox="1"/>
          <p:nvPr/>
        </p:nvSpPr>
        <p:spPr>
          <a:xfrm>
            <a:off x="6295535" y="2044176"/>
            <a:ext cx="1819373" cy="646331"/>
          </a:xfrm>
          <a:prstGeom prst="rect">
            <a:avLst/>
          </a:prstGeom>
          <a:noFill/>
        </p:spPr>
        <p:txBody>
          <a:bodyPr wrap="square" rtlCol="0">
            <a:spAutoFit/>
          </a:bodyPr>
          <a:lstStyle/>
          <a:p>
            <a:pPr algn="ctr"/>
            <a:r>
              <a:rPr lang="en-AU" dirty="0"/>
              <a:t>Dimensionality Reduction</a:t>
            </a:r>
          </a:p>
        </p:txBody>
      </p:sp>
      <p:sp>
        <p:nvSpPr>
          <p:cNvPr id="15" name="TextBox 14">
            <a:extLst>
              <a:ext uri="{FF2B5EF4-FFF2-40B4-BE49-F238E27FC236}">
                <a16:creationId xmlns:a16="http://schemas.microsoft.com/office/drawing/2014/main" id="{41CA2A48-5E4A-4D8F-B17F-CDC8E45E4CA6}"/>
              </a:ext>
            </a:extLst>
          </p:cNvPr>
          <p:cNvSpPr txBox="1"/>
          <p:nvPr/>
        </p:nvSpPr>
        <p:spPr>
          <a:xfrm>
            <a:off x="8267308" y="2053732"/>
            <a:ext cx="1819373" cy="646331"/>
          </a:xfrm>
          <a:prstGeom prst="rect">
            <a:avLst/>
          </a:prstGeom>
          <a:noFill/>
        </p:spPr>
        <p:txBody>
          <a:bodyPr wrap="square" rtlCol="0">
            <a:spAutoFit/>
          </a:bodyPr>
          <a:lstStyle/>
          <a:p>
            <a:pPr algn="ctr"/>
            <a:r>
              <a:rPr lang="en-AU" dirty="0"/>
              <a:t>Machine Learning</a:t>
            </a:r>
          </a:p>
        </p:txBody>
      </p:sp>
      <p:sp>
        <p:nvSpPr>
          <p:cNvPr id="16" name="TextBox 15">
            <a:extLst>
              <a:ext uri="{FF2B5EF4-FFF2-40B4-BE49-F238E27FC236}">
                <a16:creationId xmlns:a16="http://schemas.microsoft.com/office/drawing/2014/main" id="{03DDDEF4-4680-4493-940C-26296EFD223E}"/>
              </a:ext>
            </a:extLst>
          </p:cNvPr>
          <p:cNvSpPr txBox="1"/>
          <p:nvPr/>
        </p:nvSpPr>
        <p:spPr>
          <a:xfrm>
            <a:off x="3140698" y="3366790"/>
            <a:ext cx="1819373" cy="369332"/>
          </a:xfrm>
          <a:prstGeom prst="rect">
            <a:avLst/>
          </a:prstGeom>
          <a:noFill/>
        </p:spPr>
        <p:txBody>
          <a:bodyPr wrap="square" rtlCol="0">
            <a:spAutoFit/>
          </a:bodyPr>
          <a:lstStyle/>
          <a:p>
            <a:pPr algn="ctr"/>
            <a:r>
              <a:rPr lang="en-AU" dirty="0">
                <a:solidFill>
                  <a:srgbClr val="0070C0"/>
                </a:solidFill>
              </a:rPr>
              <a:t>MANCOVA</a:t>
            </a:r>
          </a:p>
        </p:txBody>
      </p:sp>
      <p:sp>
        <p:nvSpPr>
          <p:cNvPr id="17" name="TextBox 16">
            <a:extLst>
              <a:ext uri="{FF2B5EF4-FFF2-40B4-BE49-F238E27FC236}">
                <a16:creationId xmlns:a16="http://schemas.microsoft.com/office/drawing/2014/main" id="{7715DA9C-E6DC-4765-BA9D-909FBFB41752}"/>
              </a:ext>
            </a:extLst>
          </p:cNvPr>
          <p:cNvSpPr txBox="1"/>
          <p:nvPr/>
        </p:nvSpPr>
        <p:spPr>
          <a:xfrm>
            <a:off x="6295534" y="3148186"/>
            <a:ext cx="1819373" cy="923330"/>
          </a:xfrm>
          <a:prstGeom prst="rect">
            <a:avLst/>
          </a:prstGeom>
          <a:noFill/>
        </p:spPr>
        <p:txBody>
          <a:bodyPr wrap="square" rtlCol="0">
            <a:spAutoFit/>
          </a:bodyPr>
          <a:lstStyle/>
          <a:p>
            <a:pPr algn="ctr"/>
            <a:r>
              <a:rPr lang="en-AU" dirty="0">
                <a:solidFill>
                  <a:srgbClr val="0070C0"/>
                </a:solidFill>
              </a:rPr>
              <a:t>PCA</a:t>
            </a:r>
          </a:p>
          <a:p>
            <a:pPr algn="ctr"/>
            <a:r>
              <a:rPr lang="en-AU" dirty="0">
                <a:solidFill>
                  <a:srgbClr val="0070C0"/>
                </a:solidFill>
              </a:rPr>
              <a:t>ICA</a:t>
            </a:r>
          </a:p>
          <a:p>
            <a:pPr algn="ctr"/>
            <a:r>
              <a:rPr lang="en-AU" dirty="0">
                <a:solidFill>
                  <a:srgbClr val="0070C0"/>
                </a:solidFill>
              </a:rPr>
              <a:t>kPCA</a:t>
            </a:r>
          </a:p>
        </p:txBody>
      </p:sp>
      <p:sp>
        <p:nvSpPr>
          <p:cNvPr id="18" name="TextBox 17">
            <a:extLst>
              <a:ext uri="{FF2B5EF4-FFF2-40B4-BE49-F238E27FC236}">
                <a16:creationId xmlns:a16="http://schemas.microsoft.com/office/drawing/2014/main" id="{ED8311FF-D066-436A-8E9F-F096EC5C9C4D}"/>
              </a:ext>
            </a:extLst>
          </p:cNvPr>
          <p:cNvSpPr txBox="1"/>
          <p:nvPr/>
        </p:nvSpPr>
        <p:spPr>
          <a:xfrm>
            <a:off x="8267307" y="3115920"/>
            <a:ext cx="1819373" cy="923330"/>
          </a:xfrm>
          <a:prstGeom prst="rect">
            <a:avLst/>
          </a:prstGeom>
          <a:noFill/>
        </p:spPr>
        <p:txBody>
          <a:bodyPr wrap="square" rtlCol="0">
            <a:spAutoFit/>
          </a:bodyPr>
          <a:lstStyle/>
          <a:p>
            <a:pPr algn="ctr"/>
            <a:r>
              <a:rPr lang="en-AU" dirty="0">
                <a:solidFill>
                  <a:srgbClr val="0070C0"/>
                </a:solidFill>
              </a:rPr>
              <a:t>ANN</a:t>
            </a:r>
          </a:p>
          <a:p>
            <a:pPr algn="ctr"/>
            <a:r>
              <a:rPr lang="en-AU" dirty="0">
                <a:solidFill>
                  <a:srgbClr val="0070C0"/>
                </a:solidFill>
              </a:rPr>
              <a:t>SVM</a:t>
            </a:r>
          </a:p>
          <a:p>
            <a:pPr algn="ctr"/>
            <a:r>
              <a:rPr lang="en-AU" dirty="0">
                <a:solidFill>
                  <a:srgbClr val="0070C0"/>
                </a:solidFill>
              </a:rPr>
              <a:t>SOM</a:t>
            </a:r>
          </a:p>
        </p:txBody>
      </p:sp>
      <p:sp>
        <p:nvSpPr>
          <p:cNvPr id="19" name="TextBox 18">
            <a:extLst>
              <a:ext uri="{FF2B5EF4-FFF2-40B4-BE49-F238E27FC236}">
                <a16:creationId xmlns:a16="http://schemas.microsoft.com/office/drawing/2014/main" id="{D372CA72-5618-452C-A2E1-744BEF9B06B1}"/>
              </a:ext>
            </a:extLst>
          </p:cNvPr>
          <p:cNvSpPr txBox="1"/>
          <p:nvPr/>
        </p:nvSpPr>
        <p:spPr>
          <a:xfrm>
            <a:off x="2326850" y="4042490"/>
            <a:ext cx="3657600" cy="954107"/>
          </a:xfrm>
          <a:prstGeom prst="rect">
            <a:avLst/>
          </a:prstGeom>
          <a:noFill/>
        </p:spPr>
        <p:txBody>
          <a:bodyPr wrap="square" rtlCol="0">
            <a:spAutoFit/>
          </a:bodyPr>
          <a:lstStyle/>
          <a:p>
            <a:pPr algn="ctr"/>
            <a:r>
              <a:rPr lang="en-AU"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Statistical Parametric Mapping</a:t>
            </a:r>
          </a:p>
        </p:txBody>
      </p:sp>
      <p:sp>
        <p:nvSpPr>
          <p:cNvPr id="20" name="TextBox 19">
            <a:extLst>
              <a:ext uri="{FF2B5EF4-FFF2-40B4-BE49-F238E27FC236}">
                <a16:creationId xmlns:a16="http://schemas.microsoft.com/office/drawing/2014/main" id="{E3E9902F-113C-425A-8828-72F3AC35EF2B}"/>
              </a:ext>
            </a:extLst>
          </p:cNvPr>
          <p:cNvSpPr txBox="1"/>
          <p:nvPr/>
        </p:nvSpPr>
        <p:spPr>
          <a:xfrm>
            <a:off x="4306479" y="5702300"/>
            <a:ext cx="3657600" cy="954107"/>
          </a:xfrm>
          <a:prstGeom prst="rect">
            <a:avLst/>
          </a:prstGeom>
          <a:noFill/>
        </p:spPr>
        <p:txBody>
          <a:bodyPr wrap="square" rtlCol="0">
            <a:spAutoFit/>
          </a:bodyPr>
          <a:lstStyle/>
          <a:p>
            <a:pPr algn="ctr"/>
            <a:r>
              <a:rPr lang="en-AU"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Functional Data Analysis</a:t>
            </a:r>
          </a:p>
        </p:txBody>
      </p:sp>
      <p:cxnSp>
        <p:nvCxnSpPr>
          <p:cNvPr id="22" name="Straight Arrow Connector 21">
            <a:extLst>
              <a:ext uri="{FF2B5EF4-FFF2-40B4-BE49-F238E27FC236}">
                <a16:creationId xmlns:a16="http://schemas.microsoft.com/office/drawing/2014/main" id="{E1AD53D7-5CA4-4F15-BE33-05CA0901457B}"/>
              </a:ext>
            </a:extLst>
          </p:cNvPr>
          <p:cNvCxnSpPr>
            <a:cxnSpLocks/>
          </p:cNvCxnSpPr>
          <p:nvPr/>
        </p:nvCxnSpPr>
        <p:spPr>
          <a:xfrm>
            <a:off x="7707985" y="6273276"/>
            <a:ext cx="16119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FEB4F6B-FD3E-4EF0-90C4-CA159C70A6D6}"/>
              </a:ext>
            </a:extLst>
          </p:cNvPr>
          <p:cNvCxnSpPr>
            <a:cxnSpLocks/>
          </p:cNvCxnSpPr>
          <p:nvPr/>
        </p:nvCxnSpPr>
        <p:spPr>
          <a:xfrm flipH="1">
            <a:off x="2967872" y="6246566"/>
            <a:ext cx="16119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7B169387-0B7F-482A-AF5E-88395A1D79AA}"/>
              </a:ext>
            </a:extLst>
          </p:cNvPr>
          <p:cNvCxnSpPr>
            <a:cxnSpLocks/>
            <a:stCxn id="12" idx="2"/>
          </p:cNvCxnSpPr>
          <p:nvPr/>
        </p:nvCxnSpPr>
        <p:spPr>
          <a:xfrm rot="16200000" flipH="1">
            <a:off x="2941734" y="3123984"/>
            <a:ext cx="628885" cy="306371"/>
          </a:xfrm>
          <a:prstGeom prst="bentConnector3">
            <a:avLst>
              <a:gd name="adj1" fmla="val 10096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18" name="Straight Arrow Connector 17417">
            <a:extLst>
              <a:ext uri="{FF2B5EF4-FFF2-40B4-BE49-F238E27FC236}">
                <a16:creationId xmlns:a16="http://schemas.microsoft.com/office/drawing/2014/main" id="{33704FCE-5EE2-4F8A-BB7C-DC4F541BCE4E}"/>
              </a:ext>
            </a:extLst>
          </p:cNvPr>
          <p:cNvCxnSpPr>
            <a:stCxn id="14" idx="2"/>
            <a:endCxn id="17" idx="0"/>
          </p:cNvCxnSpPr>
          <p:nvPr/>
        </p:nvCxnSpPr>
        <p:spPr>
          <a:xfrm flipH="1">
            <a:off x="7205221" y="2690506"/>
            <a:ext cx="1" cy="457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6021FB5-5FB3-47DE-BF90-291A80E0B822}"/>
              </a:ext>
            </a:extLst>
          </p:cNvPr>
          <p:cNvCxnSpPr/>
          <p:nvPr/>
        </p:nvCxnSpPr>
        <p:spPr>
          <a:xfrm flipH="1">
            <a:off x="9176993" y="2672655"/>
            <a:ext cx="1" cy="457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4668692-3E6B-4A9F-8F25-8DCB252C66DB}"/>
              </a:ext>
            </a:extLst>
          </p:cNvPr>
          <p:cNvSpPr txBox="1"/>
          <p:nvPr/>
        </p:nvSpPr>
        <p:spPr>
          <a:xfrm>
            <a:off x="7035538" y="4461470"/>
            <a:ext cx="2309568" cy="369332"/>
          </a:xfrm>
          <a:prstGeom prst="rect">
            <a:avLst/>
          </a:prstGeom>
          <a:noFill/>
        </p:spPr>
        <p:txBody>
          <a:bodyPr wrap="square" rtlCol="0">
            <a:spAutoFit/>
          </a:bodyPr>
          <a:lstStyle/>
          <a:p>
            <a:pPr algn="ctr"/>
            <a:r>
              <a:rPr lang="en-AU" dirty="0">
                <a:solidFill>
                  <a:schemeClr val="accent1">
                    <a:lumMod val="60000"/>
                    <a:lumOff val="40000"/>
                  </a:schemeClr>
                </a:solidFill>
                <a:effectLst>
                  <a:outerShdw blurRad="38100" dist="38100" dir="2700000" algn="tl">
                    <a:srgbClr val="000000">
                      <a:alpha val="43137"/>
                    </a:srgbClr>
                  </a:outerShdw>
                </a:effectLst>
              </a:rPr>
              <a:t>PCA of Waveforms</a:t>
            </a:r>
          </a:p>
        </p:txBody>
      </p:sp>
      <p:sp>
        <p:nvSpPr>
          <p:cNvPr id="23" name="TextBox 22">
            <a:extLst>
              <a:ext uri="{FF2B5EF4-FFF2-40B4-BE49-F238E27FC236}">
                <a16:creationId xmlns:a16="http://schemas.microsoft.com/office/drawing/2014/main" id="{5032A995-461A-41A8-A945-DB43EC5814A9}"/>
              </a:ext>
            </a:extLst>
          </p:cNvPr>
          <p:cNvSpPr txBox="1"/>
          <p:nvPr/>
        </p:nvSpPr>
        <p:spPr>
          <a:xfrm>
            <a:off x="2326850" y="4982605"/>
            <a:ext cx="3657600" cy="369332"/>
          </a:xfrm>
          <a:prstGeom prst="rect">
            <a:avLst/>
          </a:prstGeom>
          <a:noFill/>
        </p:spPr>
        <p:txBody>
          <a:bodyPr wrap="square" rtlCol="0">
            <a:spAutoFit/>
          </a:bodyPr>
          <a:lstStyle/>
          <a:p>
            <a:pPr algn="ctr"/>
            <a:r>
              <a:rPr lang="en-AU"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Statistical Non-Parametric Mapping</a:t>
            </a:r>
          </a:p>
        </p:txBody>
      </p:sp>
      <p:sp>
        <p:nvSpPr>
          <p:cNvPr id="28" name="TextBox 27">
            <a:extLst>
              <a:ext uri="{FF2B5EF4-FFF2-40B4-BE49-F238E27FC236}">
                <a16:creationId xmlns:a16="http://schemas.microsoft.com/office/drawing/2014/main" id="{DA5FFF4A-2A71-4DDC-9CF7-77B0B79AE805}"/>
              </a:ext>
            </a:extLst>
          </p:cNvPr>
          <p:cNvSpPr txBox="1"/>
          <p:nvPr/>
        </p:nvSpPr>
        <p:spPr>
          <a:xfrm>
            <a:off x="111212" y="2260080"/>
            <a:ext cx="1587394" cy="954107"/>
          </a:xfrm>
          <a:prstGeom prst="rect">
            <a:avLst/>
          </a:prstGeom>
          <a:noFill/>
        </p:spPr>
        <p:txBody>
          <a:bodyPr wrap="square" rtlCol="0">
            <a:spAutoFit/>
          </a:bodyPr>
          <a:lstStyle/>
          <a:p>
            <a:pPr algn="ctr"/>
            <a:r>
              <a:rPr lang="en-AU" sz="2800" b="1" dirty="0">
                <a:ln w="9525">
                  <a:solidFill>
                    <a:schemeClr val="bg1"/>
                  </a:solidFill>
                  <a:prstDash val="solid"/>
                </a:ln>
                <a:solidFill>
                  <a:schemeClr val="bg1">
                    <a:lumMod val="50000"/>
                  </a:schemeClr>
                </a:solidFill>
                <a:effectLst>
                  <a:outerShdw blurRad="12700" dist="38100" dir="2700000" algn="tl" rotWithShape="0">
                    <a:schemeClr val="accent5">
                      <a:lumMod val="60000"/>
                      <a:lumOff val="40000"/>
                    </a:schemeClr>
                  </a:outerShdw>
                </a:effectLst>
              </a:rPr>
              <a:t>0D or Discrete</a:t>
            </a:r>
          </a:p>
        </p:txBody>
      </p:sp>
      <p:sp>
        <p:nvSpPr>
          <p:cNvPr id="29" name="TextBox 28">
            <a:extLst>
              <a:ext uri="{FF2B5EF4-FFF2-40B4-BE49-F238E27FC236}">
                <a16:creationId xmlns:a16="http://schemas.microsoft.com/office/drawing/2014/main" id="{2250F5FA-8AA0-4B3F-B614-C41EE05A35AD}"/>
              </a:ext>
            </a:extLst>
          </p:cNvPr>
          <p:cNvSpPr txBox="1"/>
          <p:nvPr/>
        </p:nvSpPr>
        <p:spPr>
          <a:xfrm>
            <a:off x="111211" y="4690217"/>
            <a:ext cx="1587394" cy="954107"/>
          </a:xfrm>
          <a:prstGeom prst="rect">
            <a:avLst/>
          </a:prstGeom>
          <a:noFill/>
        </p:spPr>
        <p:txBody>
          <a:bodyPr wrap="square" rtlCol="0">
            <a:spAutoFit/>
          </a:bodyPr>
          <a:lstStyle/>
          <a:p>
            <a:pPr algn="ctr"/>
            <a:r>
              <a:rPr lang="en-AU" sz="2800" b="1" dirty="0">
                <a:ln w="9525">
                  <a:solidFill>
                    <a:schemeClr val="bg1"/>
                  </a:solidFill>
                  <a:prstDash val="solid"/>
                </a:ln>
                <a:solidFill>
                  <a:schemeClr val="bg1">
                    <a:lumMod val="50000"/>
                  </a:schemeClr>
                </a:solidFill>
                <a:effectLst>
                  <a:outerShdw blurRad="12700" dist="38100" dir="2700000" algn="tl" rotWithShape="0">
                    <a:schemeClr val="accent5">
                      <a:lumMod val="60000"/>
                      <a:lumOff val="40000"/>
                    </a:schemeClr>
                  </a:outerShdw>
                </a:effectLst>
              </a:rPr>
              <a:t>1D or Continua</a:t>
            </a:r>
          </a:p>
        </p:txBody>
      </p:sp>
      <p:sp>
        <p:nvSpPr>
          <p:cNvPr id="2" name="Left Brace 1">
            <a:extLst>
              <a:ext uri="{FF2B5EF4-FFF2-40B4-BE49-F238E27FC236}">
                <a16:creationId xmlns:a16="http://schemas.microsoft.com/office/drawing/2014/main" id="{7F269F8F-F890-4A2B-9D1A-0BB6EC053B36}"/>
              </a:ext>
            </a:extLst>
          </p:cNvPr>
          <p:cNvSpPr/>
          <p:nvPr/>
        </p:nvSpPr>
        <p:spPr>
          <a:xfrm>
            <a:off x="1739010" y="1836000"/>
            <a:ext cx="143209" cy="2068736"/>
          </a:xfrm>
          <a:prstGeom prst="leftBrac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0" name="Left Brace 29">
            <a:extLst>
              <a:ext uri="{FF2B5EF4-FFF2-40B4-BE49-F238E27FC236}">
                <a16:creationId xmlns:a16="http://schemas.microsoft.com/office/drawing/2014/main" id="{59D10824-8B98-4648-9CFD-431897115384}"/>
              </a:ext>
            </a:extLst>
          </p:cNvPr>
          <p:cNvSpPr/>
          <p:nvPr/>
        </p:nvSpPr>
        <p:spPr>
          <a:xfrm>
            <a:off x="1739010" y="4213024"/>
            <a:ext cx="143209" cy="2358889"/>
          </a:xfrm>
          <a:prstGeom prst="leftBrac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353581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4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ppt_x"/>
                                          </p:val>
                                        </p:tav>
                                        <p:tav tm="100000">
                                          <p:val>
                                            <p:strVal val="#ppt_x"/>
                                          </p:val>
                                        </p:tav>
                                      </p:tavLst>
                                    </p:anim>
                                    <p:anim calcmode="lin" valueType="num">
                                      <p:cBhvr additive="base">
                                        <p:cTn id="5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par>
                                <p:cTn id="63" presetID="2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down)">
                                      <p:cBhvr>
                                        <p:cTn id="65" dur="500"/>
                                        <p:tgtEl>
                                          <p:spTgt spid="25"/>
                                        </p:tgtEl>
                                      </p:cBhvr>
                                    </p:animEffect>
                                  </p:childTnLst>
                                </p:cTn>
                              </p:par>
                              <p:par>
                                <p:cTn id="66" presetID="22" presetClass="entr" presetSubtype="4"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animBg="1"/>
      <p:bldP spid="12" grpId="0"/>
      <p:bldP spid="13" grpId="0"/>
      <p:bldP spid="14" grpId="0"/>
      <p:bldP spid="15" grpId="0"/>
      <p:bldP spid="16" grpId="0"/>
      <p:bldP spid="17" grpId="0"/>
      <p:bldP spid="18" grpId="0"/>
      <p:bldP spid="19" grpId="0"/>
      <p:bldP spid="20" grpId="0"/>
      <p:bldP spid="2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9F3A-C33A-44F7-8A35-8EC7D107E94E}"/>
              </a:ext>
            </a:extLst>
          </p:cNvPr>
          <p:cNvSpPr>
            <a:spLocks noGrp="1"/>
          </p:cNvSpPr>
          <p:nvPr>
            <p:ph type="title"/>
          </p:nvPr>
        </p:nvSpPr>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
        <p:nvSpPr>
          <p:cNvPr id="18" name="TextBox 17">
            <a:extLst>
              <a:ext uri="{FF2B5EF4-FFF2-40B4-BE49-F238E27FC236}">
                <a16:creationId xmlns:a16="http://schemas.microsoft.com/office/drawing/2014/main" id="{B9C764BB-DE24-4EFA-B69E-05148DBB82EF}"/>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pic>
        <p:nvPicPr>
          <p:cNvPr id="8" name="Picture 7">
            <a:extLst>
              <a:ext uri="{FF2B5EF4-FFF2-40B4-BE49-F238E27FC236}">
                <a16:creationId xmlns:a16="http://schemas.microsoft.com/office/drawing/2014/main" id="{BA35B978-91EE-4A93-9F89-B242B5390E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840" y="2057400"/>
            <a:ext cx="8778240" cy="2057400"/>
          </a:xfrm>
          <a:prstGeom prst="rect">
            <a:avLst/>
          </a:prstGeom>
        </p:spPr>
      </p:pic>
      <p:sp>
        <p:nvSpPr>
          <p:cNvPr id="3" name="TextBox 2"/>
          <p:cNvSpPr txBox="1"/>
          <p:nvPr/>
        </p:nvSpPr>
        <p:spPr>
          <a:xfrm>
            <a:off x="838200" y="4668819"/>
            <a:ext cx="2561216" cy="523220"/>
          </a:xfrm>
          <a:prstGeom prst="rect">
            <a:avLst/>
          </a:prstGeom>
          <a:noFill/>
        </p:spPr>
        <p:txBody>
          <a:bodyPr wrap="square" rtlCol="0">
            <a:spAutoFit/>
          </a:bodyPr>
          <a:lstStyle/>
          <a:p>
            <a:r>
              <a:rPr lang="en-AU" sz="1400" dirty="0"/>
              <a:t>PCA of Waveforms and </a:t>
            </a:r>
            <a:r>
              <a:rPr lang="en-AU" sz="1400" i="1" dirty="0"/>
              <a:t>f</a:t>
            </a:r>
            <a:r>
              <a:rPr lang="en-AU" sz="1400" dirty="0"/>
              <a:t>PCA can be described together…</a:t>
            </a:r>
          </a:p>
        </p:txBody>
      </p:sp>
      <p:sp>
        <p:nvSpPr>
          <p:cNvPr id="6" name="TextBox 5"/>
          <p:cNvSpPr txBox="1"/>
          <p:nvPr/>
        </p:nvSpPr>
        <p:spPr>
          <a:xfrm>
            <a:off x="3830618" y="4668819"/>
            <a:ext cx="2310203" cy="1877437"/>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Step</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Representation of data</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Smoothing</a:t>
            </a:r>
          </a:p>
          <a:p>
            <a:endParaRPr lang="en-AU" sz="1400" dirty="0"/>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Control for phase variation</a:t>
            </a:r>
          </a:p>
        </p:txBody>
      </p:sp>
      <p:sp>
        <p:nvSpPr>
          <p:cNvPr id="7" name="TextBox 6"/>
          <p:cNvSpPr txBox="1"/>
          <p:nvPr/>
        </p:nvSpPr>
        <p:spPr>
          <a:xfrm>
            <a:off x="6425007" y="4668819"/>
            <a:ext cx="2310202" cy="2092881"/>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PCA of Waveforms</a:t>
            </a:r>
          </a:p>
          <a:p>
            <a:endParaRPr lang="en-AU" sz="1400" dirty="0"/>
          </a:p>
          <a:p>
            <a:r>
              <a:rPr lang="en-AU" sz="1400" dirty="0"/>
              <a:t>Data points</a:t>
            </a:r>
          </a:p>
          <a:p>
            <a:endParaRPr lang="en-AU" sz="1400" dirty="0"/>
          </a:p>
          <a:p>
            <a:r>
              <a:rPr lang="en-AU" sz="1400" dirty="0"/>
              <a:t>Filtering as a part of pre-processing</a:t>
            </a:r>
          </a:p>
          <a:p>
            <a:endParaRPr lang="en-AU" sz="1400" dirty="0"/>
          </a:p>
          <a:p>
            <a:r>
              <a:rPr lang="en-AU" sz="1400" dirty="0"/>
              <a:t>Piecewise spline interpolation </a:t>
            </a:r>
          </a:p>
        </p:txBody>
      </p:sp>
      <p:sp>
        <p:nvSpPr>
          <p:cNvPr id="9" name="TextBox 8"/>
          <p:cNvSpPr txBox="1"/>
          <p:nvPr/>
        </p:nvSpPr>
        <p:spPr>
          <a:xfrm>
            <a:off x="9019394" y="4668819"/>
            <a:ext cx="2426742" cy="2523768"/>
          </a:xfrm>
          <a:prstGeom prst="rect">
            <a:avLst/>
          </a:prstGeom>
          <a:noFill/>
        </p:spPr>
        <p:txBody>
          <a:bodyPr wrap="square" rtlCol="0">
            <a:spAutoFit/>
          </a:bodyPr>
          <a:lstStyle/>
          <a:p>
            <a:r>
              <a:rPr lang="en-AU" i="1" dirty="0">
                <a:solidFill>
                  <a:srgbClr val="0070C0"/>
                </a:solidFill>
                <a:effectLst>
                  <a:outerShdw blurRad="38100" dist="38100" dir="2700000" algn="tl">
                    <a:srgbClr val="000000">
                      <a:alpha val="43137"/>
                    </a:srgbClr>
                  </a:outerShdw>
                </a:effectLst>
              </a:rPr>
              <a:t>f</a:t>
            </a:r>
            <a:r>
              <a:rPr lang="en-AU" dirty="0">
                <a:solidFill>
                  <a:srgbClr val="0070C0"/>
                </a:solidFill>
                <a:effectLst>
                  <a:outerShdw blurRad="38100" dist="38100" dir="2700000" algn="tl">
                    <a:srgbClr val="000000">
                      <a:alpha val="43137"/>
                    </a:srgbClr>
                  </a:outerShdw>
                </a:effectLst>
              </a:rPr>
              <a:t>PCA</a:t>
            </a:r>
          </a:p>
          <a:p>
            <a:endParaRPr lang="en-AU" sz="1400" dirty="0"/>
          </a:p>
          <a:p>
            <a:r>
              <a:rPr lang="en-AU" sz="1400" dirty="0"/>
              <a:t>Coefficients of a function</a:t>
            </a:r>
          </a:p>
          <a:p>
            <a:endParaRPr lang="en-AU" sz="1400" dirty="0"/>
          </a:p>
          <a:p>
            <a:r>
              <a:rPr lang="en-AU" sz="1400" dirty="0"/>
              <a:t>Smoothing parameter applied during function fitting</a:t>
            </a:r>
          </a:p>
          <a:p>
            <a:endParaRPr lang="en-AU" sz="1400" dirty="0"/>
          </a:p>
          <a:p>
            <a:r>
              <a:rPr lang="en-AU" sz="1400" dirty="0"/>
              <a:t>Curve registration using time warping functions</a:t>
            </a:r>
          </a:p>
          <a:p>
            <a:endParaRPr lang="en-AU" sz="1400" dirty="0"/>
          </a:p>
          <a:p>
            <a:endParaRPr lang="en-AU" sz="1400" dirty="0"/>
          </a:p>
        </p:txBody>
      </p:sp>
      <p:sp>
        <p:nvSpPr>
          <p:cNvPr id="10" name="TextBox 9">
            <a:extLst>
              <a:ext uri="{FF2B5EF4-FFF2-40B4-BE49-F238E27FC236}">
                <a16:creationId xmlns:a16="http://schemas.microsoft.com/office/drawing/2014/main" id="{B3CEBD6E-D5C4-44B8-B843-417295E5752D}"/>
              </a:ext>
            </a:extLst>
          </p:cNvPr>
          <p:cNvSpPr txBox="1"/>
          <p:nvPr/>
        </p:nvSpPr>
        <p:spPr>
          <a:xfrm>
            <a:off x="5144399" y="2601060"/>
            <a:ext cx="2561216" cy="307777"/>
          </a:xfrm>
          <a:prstGeom prst="rect">
            <a:avLst/>
          </a:prstGeom>
          <a:noFill/>
        </p:spPr>
        <p:txBody>
          <a:bodyPr wrap="square" rtlCol="0">
            <a:spAutoFit/>
          </a:bodyPr>
          <a:lstStyle/>
          <a:p>
            <a:r>
              <a:rPr lang="en-AU" sz="1400" dirty="0">
                <a:solidFill>
                  <a:srgbClr val="0070C0"/>
                </a:solidFill>
              </a:rPr>
              <a:t>National</a:t>
            </a:r>
          </a:p>
        </p:txBody>
      </p:sp>
      <p:sp>
        <p:nvSpPr>
          <p:cNvPr id="11" name="TextBox 10">
            <a:extLst>
              <a:ext uri="{FF2B5EF4-FFF2-40B4-BE49-F238E27FC236}">
                <a16:creationId xmlns:a16="http://schemas.microsoft.com/office/drawing/2014/main" id="{6EE3291C-6947-4207-8BEB-BC981D022E80}"/>
              </a:ext>
            </a:extLst>
          </p:cNvPr>
          <p:cNvSpPr txBox="1"/>
          <p:nvPr/>
        </p:nvSpPr>
        <p:spPr>
          <a:xfrm>
            <a:off x="5144399" y="3098467"/>
            <a:ext cx="2561216" cy="307777"/>
          </a:xfrm>
          <a:prstGeom prst="rect">
            <a:avLst/>
          </a:prstGeom>
          <a:noFill/>
        </p:spPr>
        <p:txBody>
          <a:bodyPr wrap="square" rtlCol="0">
            <a:spAutoFit/>
          </a:bodyPr>
          <a:lstStyle/>
          <a:p>
            <a:r>
              <a:rPr lang="en-AU" sz="1400" dirty="0">
                <a:solidFill>
                  <a:srgbClr val="FF0000"/>
                </a:solidFill>
              </a:rPr>
              <a:t>International</a:t>
            </a:r>
          </a:p>
        </p:txBody>
      </p:sp>
      <p:cxnSp>
        <p:nvCxnSpPr>
          <p:cNvPr id="5" name="Straight Connector 4">
            <a:extLst>
              <a:ext uri="{FF2B5EF4-FFF2-40B4-BE49-F238E27FC236}">
                <a16:creationId xmlns:a16="http://schemas.microsoft.com/office/drawing/2014/main" id="{FDAF0FCB-D4AB-4BF3-AE38-41E87C56855A}"/>
              </a:ext>
            </a:extLst>
          </p:cNvPr>
          <p:cNvCxnSpPr>
            <a:cxnSpLocks/>
          </p:cNvCxnSpPr>
          <p:nvPr/>
        </p:nvCxnSpPr>
        <p:spPr>
          <a:xfrm>
            <a:off x="3830618"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13E40E-E3F9-4971-AE4D-981E2AD7D459}"/>
              </a:ext>
            </a:extLst>
          </p:cNvPr>
          <p:cNvCxnSpPr>
            <a:cxnSpLocks/>
          </p:cNvCxnSpPr>
          <p:nvPr/>
        </p:nvCxnSpPr>
        <p:spPr>
          <a:xfrm>
            <a:off x="6425006"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0FD3B3-7DCA-488F-BD68-52AEB9CD6DFD}"/>
              </a:ext>
            </a:extLst>
          </p:cNvPr>
          <p:cNvCxnSpPr>
            <a:cxnSpLocks/>
          </p:cNvCxnSpPr>
          <p:nvPr/>
        </p:nvCxnSpPr>
        <p:spPr>
          <a:xfrm>
            <a:off x="9019394"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19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fade">
                                      <p:cBhvr>
                                        <p:cTn id="33" dur="500"/>
                                        <p:tgtEl>
                                          <p:spTgt spid="7">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Effect transition="in" filter="fade">
                                      <p:cBhvr>
                                        <p:cTn id="43" dur="500"/>
                                        <p:tgtEl>
                                          <p:spTgt spid="7">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fade">
                                      <p:cBhvr>
                                        <p:cTn id="48" dur="500"/>
                                        <p:tgtEl>
                                          <p:spTgt spid="9">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6" end="6"/>
                                            </p:txEl>
                                          </p:spTgt>
                                        </p:tgtEl>
                                        <p:attrNameLst>
                                          <p:attrName>style.visibility</p:attrName>
                                        </p:attrNameLst>
                                      </p:cBhvr>
                                      <p:to>
                                        <p:strVal val="visible"/>
                                      </p:to>
                                    </p:set>
                                    <p:animEffect transition="in" filter="fade">
                                      <p:cBhvr>
                                        <p:cTn id="53" dur="500"/>
                                        <p:tgtEl>
                                          <p:spTgt spid="7">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
                                            <p:txEl>
                                              <p:pRg st="6" end="6"/>
                                            </p:txEl>
                                          </p:spTgt>
                                        </p:tgtEl>
                                        <p:attrNameLst>
                                          <p:attrName>style.visibility</p:attrName>
                                        </p:attrNameLst>
                                      </p:cBhvr>
                                      <p:to>
                                        <p:strVal val="visible"/>
                                      </p:to>
                                    </p:set>
                                    <p:animEffect transition="in" filter="fade">
                                      <p:cBhvr>
                                        <p:cTn id="58"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2C4B4-AEC7-4AC6-8752-C323F9A882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7840" y="2057400"/>
            <a:ext cx="8778240" cy="2057400"/>
          </a:xfrm>
          <a:prstGeom prst="rect">
            <a:avLst/>
          </a:prstGeom>
        </p:spPr>
      </p:pic>
      <p:sp>
        <p:nvSpPr>
          <p:cNvPr id="7" name="TextBox 6">
            <a:extLst>
              <a:ext uri="{FF2B5EF4-FFF2-40B4-BE49-F238E27FC236}">
                <a16:creationId xmlns:a16="http://schemas.microsoft.com/office/drawing/2014/main" id="{B9C764BB-DE24-4EFA-B69E-05148DBB82EF}"/>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8" name="TextBox 7"/>
          <p:cNvSpPr txBox="1"/>
          <p:nvPr/>
        </p:nvSpPr>
        <p:spPr>
          <a:xfrm>
            <a:off x="838200" y="4668819"/>
            <a:ext cx="2561216" cy="523220"/>
          </a:xfrm>
          <a:prstGeom prst="rect">
            <a:avLst/>
          </a:prstGeom>
          <a:noFill/>
        </p:spPr>
        <p:txBody>
          <a:bodyPr wrap="square" rtlCol="0">
            <a:spAutoFit/>
          </a:bodyPr>
          <a:lstStyle/>
          <a:p>
            <a:r>
              <a:rPr lang="en-AU" sz="1400" dirty="0"/>
              <a:t>PCA of Waveforms and </a:t>
            </a:r>
            <a:r>
              <a:rPr lang="en-AU" sz="1400" i="1" dirty="0"/>
              <a:t>f</a:t>
            </a:r>
            <a:r>
              <a:rPr lang="en-AU" sz="1400" dirty="0"/>
              <a:t>PCA can be described together…</a:t>
            </a:r>
          </a:p>
        </p:txBody>
      </p:sp>
      <p:sp>
        <p:nvSpPr>
          <p:cNvPr id="12" name="TextBox 11"/>
          <p:cNvSpPr txBox="1"/>
          <p:nvPr/>
        </p:nvSpPr>
        <p:spPr>
          <a:xfrm>
            <a:off x="3830618" y="4668819"/>
            <a:ext cx="2310203" cy="1446550"/>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Step</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Mean of curves</a:t>
            </a:r>
          </a:p>
          <a:p>
            <a:endParaRPr lang="en-AU" sz="1400" dirty="0"/>
          </a:p>
          <a:p>
            <a:endParaRPr lang="en-AU" sz="1400" dirty="0"/>
          </a:p>
          <a:p>
            <a:endParaRPr lang="en-AU" sz="1400" dirty="0"/>
          </a:p>
        </p:txBody>
      </p:sp>
      <p:sp>
        <p:nvSpPr>
          <p:cNvPr id="13" name="TextBox 12"/>
          <p:cNvSpPr txBox="1"/>
          <p:nvPr/>
        </p:nvSpPr>
        <p:spPr>
          <a:xfrm>
            <a:off x="6425007" y="4668819"/>
            <a:ext cx="2310202" cy="1231106"/>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PCA of Waveforms</a:t>
            </a:r>
          </a:p>
          <a:p>
            <a:endParaRPr lang="en-AU" sz="1400" dirty="0"/>
          </a:p>
          <a:p>
            <a:r>
              <a:rPr lang="en-AU" sz="1400" dirty="0"/>
              <a:t>Data points</a:t>
            </a:r>
          </a:p>
          <a:p>
            <a:endParaRPr lang="en-AU" sz="1400" dirty="0"/>
          </a:p>
          <a:p>
            <a:endParaRPr lang="en-AU" sz="1400" dirty="0"/>
          </a:p>
        </p:txBody>
      </p:sp>
      <p:sp>
        <p:nvSpPr>
          <p:cNvPr id="14" name="TextBox 13"/>
          <p:cNvSpPr txBox="1"/>
          <p:nvPr/>
        </p:nvSpPr>
        <p:spPr>
          <a:xfrm>
            <a:off x="9019394" y="4668819"/>
            <a:ext cx="2426742" cy="1661993"/>
          </a:xfrm>
          <a:prstGeom prst="rect">
            <a:avLst/>
          </a:prstGeom>
          <a:noFill/>
        </p:spPr>
        <p:txBody>
          <a:bodyPr wrap="square" rtlCol="0">
            <a:spAutoFit/>
          </a:bodyPr>
          <a:lstStyle/>
          <a:p>
            <a:r>
              <a:rPr lang="en-AU" i="1" dirty="0">
                <a:solidFill>
                  <a:srgbClr val="0070C0"/>
                </a:solidFill>
                <a:effectLst>
                  <a:outerShdw blurRad="38100" dist="38100" dir="2700000" algn="tl">
                    <a:srgbClr val="000000">
                      <a:alpha val="43137"/>
                    </a:srgbClr>
                  </a:outerShdw>
                </a:effectLst>
              </a:rPr>
              <a:t>f</a:t>
            </a:r>
            <a:r>
              <a:rPr lang="en-AU" dirty="0">
                <a:solidFill>
                  <a:srgbClr val="0070C0"/>
                </a:solidFill>
                <a:effectLst>
                  <a:outerShdw blurRad="38100" dist="38100" dir="2700000" algn="tl">
                    <a:srgbClr val="000000">
                      <a:alpha val="43137"/>
                    </a:srgbClr>
                  </a:outerShdw>
                </a:effectLst>
              </a:rPr>
              <a:t>PCA</a:t>
            </a:r>
          </a:p>
          <a:p>
            <a:endParaRPr lang="en-AU" sz="1400" dirty="0"/>
          </a:p>
          <a:p>
            <a:r>
              <a:rPr lang="en-AU" sz="1400" dirty="0"/>
              <a:t>Coefficients of a function</a:t>
            </a:r>
          </a:p>
          <a:p>
            <a:endParaRPr lang="en-AU" sz="1400" dirty="0"/>
          </a:p>
          <a:p>
            <a:endParaRPr lang="en-AU" sz="1400" dirty="0"/>
          </a:p>
          <a:p>
            <a:endParaRPr lang="en-AU" sz="1400" dirty="0"/>
          </a:p>
          <a:p>
            <a:endParaRPr lang="en-AU" sz="1400" dirty="0"/>
          </a:p>
        </p:txBody>
      </p:sp>
      <p:sp>
        <p:nvSpPr>
          <p:cNvPr id="11" name="Title 1">
            <a:extLst>
              <a:ext uri="{FF2B5EF4-FFF2-40B4-BE49-F238E27FC236}">
                <a16:creationId xmlns:a16="http://schemas.microsoft.com/office/drawing/2014/main" id="{D3D6EBB0-2B24-4EEB-87FC-BE8D23D433B4}"/>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cxnSp>
        <p:nvCxnSpPr>
          <p:cNvPr id="15" name="Straight Connector 14">
            <a:extLst>
              <a:ext uri="{FF2B5EF4-FFF2-40B4-BE49-F238E27FC236}">
                <a16:creationId xmlns:a16="http://schemas.microsoft.com/office/drawing/2014/main" id="{5D6F8E2D-CDBD-403A-8B1F-9E57229B622B}"/>
              </a:ext>
            </a:extLst>
          </p:cNvPr>
          <p:cNvCxnSpPr>
            <a:cxnSpLocks/>
          </p:cNvCxnSpPr>
          <p:nvPr/>
        </p:nvCxnSpPr>
        <p:spPr>
          <a:xfrm>
            <a:off x="3830618"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4FD76C-355E-4478-9BD3-2D9A40A11426}"/>
              </a:ext>
            </a:extLst>
          </p:cNvPr>
          <p:cNvCxnSpPr>
            <a:cxnSpLocks/>
          </p:cNvCxnSpPr>
          <p:nvPr/>
        </p:nvCxnSpPr>
        <p:spPr>
          <a:xfrm>
            <a:off x="6425006"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423313-E6C0-4B86-A313-81DB3905CF5D}"/>
              </a:ext>
            </a:extLst>
          </p:cNvPr>
          <p:cNvCxnSpPr>
            <a:cxnSpLocks/>
          </p:cNvCxnSpPr>
          <p:nvPr/>
        </p:nvCxnSpPr>
        <p:spPr>
          <a:xfrm>
            <a:off x="9019394"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81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67334A-CA48-4557-9FD3-A7C2949F73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850" y="2057400"/>
            <a:ext cx="8778240" cy="2057400"/>
          </a:xfrm>
          <a:prstGeom prst="rect">
            <a:avLst/>
          </a:prstGeom>
        </p:spPr>
      </p:pic>
      <p:sp>
        <p:nvSpPr>
          <p:cNvPr id="7" name="TextBox 6"/>
          <p:cNvSpPr txBox="1"/>
          <p:nvPr/>
        </p:nvSpPr>
        <p:spPr>
          <a:xfrm>
            <a:off x="838200" y="4668819"/>
            <a:ext cx="2561216" cy="523220"/>
          </a:xfrm>
          <a:prstGeom prst="rect">
            <a:avLst/>
          </a:prstGeom>
          <a:noFill/>
        </p:spPr>
        <p:txBody>
          <a:bodyPr wrap="square" rtlCol="0">
            <a:spAutoFit/>
          </a:bodyPr>
          <a:lstStyle/>
          <a:p>
            <a:r>
              <a:rPr lang="en-AU" sz="1400" dirty="0"/>
              <a:t>PCA of Waveforms and </a:t>
            </a:r>
            <a:r>
              <a:rPr lang="en-AU" sz="1400" i="1" dirty="0"/>
              <a:t>f</a:t>
            </a:r>
            <a:r>
              <a:rPr lang="en-AU" sz="1400" dirty="0"/>
              <a:t>PCA can be described together…</a:t>
            </a:r>
          </a:p>
        </p:txBody>
      </p:sp>
      <p:sp>
        <p:nvSpPr>
          <p:cNvPr id="8" name="TextBox 7"/>
          <p:cNvSpPr txBox="1"/>
          <p:nvPr/>
        </p:nvSpPr>
        <p:spPr>
          <a:xfrm>
            <a:off x="3830618" y="4668819"/>
            <a:ext cx="2310203" cy="1877437"/>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Step</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Mean of curves</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Variability structures in the original data</a:t>
            </a:r>
          </a:p>
          <a:p>
            <a:endParaRPr lang="en-AU" sz="1400" dirty="0"/>
          </a:p>
          <a:p>
            <a:endParaRPr lang="en-AU" sz="1400" dirty="0"/>
          </a:p>
        </p:txBody>
      </p:sp>
      <p:sp>
        <p:nvSpPr>
          <p:cNvPr id="9" name="TextBox 8"/>
          <p:cNvSpPr txBox="1"/>
          <p:nvPr/>
        </p:nvSpPr>
        <p:spPr>
          <a:xfrm>
            <a:off x="6425007" y="4668819"/>
            <a:ext cx="2310202" cy="1446550"/>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PCA of Waveforms</a:t>
            </a:r>
          </a:p>
          <a:p>
            <a:endParaRPr lang="en-AU" sz="1400" dirty="0"/>
          </a:p>
          <a:p>
            <a:r>
              <a:rPr lang="en-AU" sz="1400" dirty="0"/>
              <a:t>Data points</a:t>
            </a:r>
          </a:p>
          <a:p>
            <a:endParaRPr lang="en-AU" sz="1400" dirty="0"/>
          </a:p>
          <a:p>
            <a:r>
              <a:rPr lang="en-AU" sz="1400" dirty="0"/>
              <a:t>Covariance matrix</a:t>
            </a:r>
          </a:p>
          <a:p>
            <a:endParaRPr lang="en-AU" sz="1400" dirty="0"/>
          </a:p>
        </p:txBody>
      </p:sp>
      <p:sp>
        <p:nvSpPr>
          <p:cNvPr id="10" name="TextBox 9"/>
          <p:cNvSpPr txBox="1"/>
          <p:nvPr/>
        </p:nvSpPr>
        <p:spPr>
          <a:xfrm>
            <a:off x="9019394" y="4668819"/>
            <a:ext cx="2426742" cy="1877437"/>
          </a:xfrm>
          <a:prstGeom prst="rect">
            <a:avLst/>
          </a:prstGeom>
          <a:noFill/>
        </p:spPr>
        <p:txBody>
          <a:bodyPr wrap="square" rtlCol="0">
            <a:spAutoFit/>
          </a:bodyPr>
          <a:lstStyle/>
          <a:p>
            <a:r>
              <a:rPr lang="en-AU" i="1" dirty="0">
                <a:solidFill>
                  <a:srgbClr val="0070C0"/>
                </a:solidFill>
                <a:effectLst>
                  <a:outerShdw blurRad="38100" dist="38100" dir="2700000" algn="tl">
                    <a:srgbClr val="000000">
                      <a:alpha val="43137"/>
                    </a:srgbClr>
                  </a:outerShdw>
                </a:effectLst>
              </a:rPr>
              <a:t>f</a:t>
            </a:r>
            <a:r>
              <a:rPr lang="en-AU" dirty="0">
                <a:solidFill>
                  <a:srgbClr val="0070C0"/>
                </a:solidFill>
                <a:effectLst>
                  <a:outerShdw blurRad="38100" dist="38100" dir="2700000" algn="tl">
                    <a:srgbClr val="000000">
                      <a:alpha val="43137"/>
                    </a:srgbClr>
                  </a:outerShdw>
                </a:effectLst>
              </a:rPr>
              <a:t>PCA</a:t>
            </a:r>
          </a:p>
          <a:p>
            <a:endParaRPr lang="en-AU" sz="1400" dirty="0"/>
          </a:p>
          <a:p>
            <a:r>
              <a:rPr lang="en-AU" sz="1400" dirty="0"/>
              <a:t>Coefficients of a function</a:t>
            </a:r>
          </a:p>
          <a:p>
            <a:endParaRPr lang="en-AU" sz="1400" dirty="0"/>
          </a:p>
          <a:p>
            <a:r>
              <a:rPr lang="en-AU" sz="1400" dirty="0"/>
              <a:t>Covariance function</a:t>
            </a:r>
          </a:p>
          <a:p>
            <a:endParaRPr lang="en-AU" sz="1400" dirty="0"/>
          </a:p>
          <a:p>
            <a:endParaRPr lang="en-AU" sz="1400" dirty="0"/>
          </a:p>
          <a:p>
            <a:endParaRPr lang="en-AU" sz="1400" dirty="0"/>
          </a:p>
        </p:txBody>
      </p:sp>
      <p:sp>
        <p:nvSpPr>
          <p:cNvPr id="11" name="TextBox 10"/>
          <p:cNvSpPr txBox="1"/>
          <p:nvPr/>
        </p:nvSpPr>
        <p:spPr>
          <a:xfrm>
            <a:off x="8042689" y="2608361"/>
            <a:ext cx="2561216" cy="738664"/>
          </a:xfrm>
          <a:prstGeom prst="rect">
            <a:avLst/>
          </a:prstGeom>
          <a:noFill/>
          <a:ln>
            <a:noFill/>
          </a:ln>
        </p:spPr>
        <p:txBody>
          <a:bodyPr wrap="square" rtlCol="0">
            <a:spAutoFit/>
          </a:bodyPr>
          <a:lstStyle/>
          <a:p>
            <a:r>
              <a:rPr lang="en-AU" sz="1400" dirty="0"/>
              <a:t>Variance matrix calculated as a step in deriving the covariance matrix</a:t>
            </a:r>
          </a:p>
        </p:txBody>
      </p:sp>
      <p:cxnSp>
        <p:nvCxnSpPr>
          <p:cNvPr id="4" name="Straight Arrow Connector 3"/>
          <p:cNvCxnSpPr/>
          <p:nvPr/>
        </p:nvCxnSpPr>
        <p:spPr>
          <a:xfrm flipH="1">
            <a:off x="7401261" y="2977693"/>
            <a:ext cx="641428"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0C7660-9246-4714-98F8-32B48EEDB854}"/>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15" name="Title 1">
            <a:extLst>
              <a:ext uri="{FF2B5EF4-FFF2-40B4-BE49-F238E27FC236}">
                <a16:creationId xmlns:a16="http://schemas.microsoft.com/office/drawing/2014/main" id="{819F388C-6804-4709-9F90-81A38CB7E827}"/>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cxnSp>
        <p:nvCxnSpPr>
          <p:cNvPr id="16" name="Straight Connector 15">
            <a:extLst>
              <a:ext uri="{FF2B5EF4-FFF2-40B4-BE49-F238E27FC236}">
                <a16:creationId xmlns:a16="http://schemas.microsoft.com/office/drawing/2014/main" id="{18FB27BF-225A-49C6-A9DF-51FC78DF4A92}"/>
              </a:ext>
            </a:extLst>
          </p:cNvPr>
          <p:cNvCxnSpPr>
            <a:cxnSpLocks/>
          </p:cNvCxnSpPr>
          <p:nvPr/>
        </p:nvCxnSpPr>
        <p:spPr>
          <a:xfrm>
            <a:off x="3830618"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ECD7AE5-05A6-4F57-87E6-435030DF7641}"/>
              </a:ext>
            </a:extLst>
          </p:cNvPr>
          <p:cNvCxnSpPr>
            <a:cxnSpLocks/>
          </p:cNvCxnSpPr>
          <p:nvPr/>
        </p:nvCxnSpPr>
        <p:spPr>
          <a:xfrm>
            <a:off x="6425006"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9F4DED-DE35-4377-9EEA-9A1CF0F31DFD}"/>
              </a:ext>
            </a:extLst>
          </p:cNvPr>
          <p:cNvCxnSpPr>
            <a:cxnSpLocks/>
          </p:cNvCxnSpPr>
          <p:nvPr/>
        </p:nvCxnSpPr>
        <p:spPr>
          <a:xfrm>
            <a:off x="9019394"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77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0352C-05FE-43C6-AC60-87371EA3AB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840" y="2057400"/>
            <a:ext cx="8778240" cy="2057400"/>
          </a:xfrm>
          <a:prstGeom prst="rect">
            <a:avLst/>
          </a:prstGeom>
        </p:spPr>
      </p:pic>
      <p:sp>
        <p:nvSpPr>
          <p:cNvPr id="7" name="TextBox 6">
            <a:extLst>
              <a:ext uri="{FF2B5EF4-FFF2-40B4-BE49-F238E27FC236}">
                <a16:creationId xmlns:a16="http://schemas.microsoft.com/office/drawing/2014/main" id="{7FF20868-745A-4A4F-9C64-6F9B285DD329}"/>
              </a:ext>
            </a:extLst>
          </p:cNvPr>
          <p:cNvSpPr txBox="1"/>
          <p:nvPr/>
        </p:nvSpPr>
        <p:spPr>
          <a:xfrm>
            <a:off x="838200" y="4668819"/>
            <a:ext cx="2561216" cy="523220"/>
          </a:xfrm>
          <a:prstGeom prst="rect">
            <a:avLst/>
          </a:prstGeom>
          <a:noFill/>
        </p:spPr>
        <p:txBody>
          <a:bodyPr wrap="square" rtlCol="0">
            <a:spAutoFit/>
          </a:bodyPr>
          <a:lstStyle/>
          <a:p>
            <a:r>
              <a:rPr lang="en-AU" sz="1400" dirty="0"/>
              <a:t>PCA of Waveforms and </a:t>
            </a:r>
            <a:r>
              <a:rPr lang="en-AU" sz="1400" i="1" dirty="0"/>
              <a:t>f</a:t>
            </a:r>
            <a:r>
              <a:rPr lang="en-AU" sz="1400" dirty="0"/>
              <a:t>PCA can be described together…</a:t>
            </a:r>
          </a:p>
        </p:txBody>
      </p:sp>
      <p:sp>
        <p:nvSpPr>
          <p:cNvPr id="8" name="TextBox 7">
            <a:extLst>
              <a:ext uri="{FF2B5EF4-FFF2-40B4-BE49-F238E27FC236}">
                <a16:creationId xmlns:a16="http://schemas.microsoft.com/office/drawing/2014/main" id="{7A5C9360-B09A-42F5-BE3C-47C50A602AFC}"/>
              </a:ext>
            </a:extLst>
          </p:cNvPr>
          <p:cNvSpPr txBox="1"/>
          <p:nvPr/>
        </p:nvSpPr>
        <p:spPr>
          <a:xfrm>
            <a:off x="3830618" y="4668819"/>
            <a:ext cx="2310203" cy="1661993"/>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Step</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Orthogonal decomposition</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Proportion of variability</a:t>
            </a:r>
          </a:p>
          <a:p>
            <a:endParaRPr lang="en-AU" sz="1400" dirty="0"/>
          </a:p>
          <a:p>
            <a:endParaRPr lang="en-AU" sz="1400" dirty="0"/>
          </a:p>
        </p:txBody>
      </p:sp>
      <p:sp>
        <p:nvSpPr>
          <p:cNvPr id="9" name="TextBox 8">
            <a:extLst>
              <a:ext uri="{FF2B5EF4-FFF2-40B4-BE49-F238E27FC236}">
                <a16:creationId xmlns:a16="http://schemas.microsoft.com/office/drawing/2014/main" id="{3457E54C-195F-4236-AFF5-BFCBC7B6CFCF}"/>
              </a:ext>
            </a:extLst>
          </p:cNvPr>
          <p:cNvSpPr txBox="1"/>
          <p:nvPr/>
        </p:nvSpPr>
        <p:spPr>
          <a:xfrm>
            <a:off x="6425007" y="4668819"/>
            <a:ext cx="2310202" cy="1661993"/>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PCA of Waveforms</a:t>
            </a:r>
          </a:p>
          <a:p>
            <a:endParaRPr lang="en-AU" sz="1400" dirty="0"/>
          </a:p>
          <a:p>
            <a:r>
              <a:rPr lang="en-AU" sz="1400" dirty="0"/>
              <a:t>Eigenvectors (PCs)</a:t>
            </a:r>
          </a:p>
          <a:p>
            <a:endParaRPr lang="en-AU" sz="1400" dirty="0"/>
          </a:p>
          <a:p>
            <a:r>
              <a:rPr lang="en-AU" sz="1400" dirty="0"/>
              <a:t>Eigenvalues used to calculate % variation of each PC</a:t>
            </a:r>
          </a:p>
          <a:p>
            <a:endParaRPr lang="en-AU" sz="1400" dirty="0"/>
          </a:p>
        </p:txBody>
      </p:sp>
      <p:sp>
        <p:nvSpPr>
          <p:cNvPr id="10" name="TextBox 9">
            <a:extLst>
              <a:ext uri="{FF2B5EF4-FFF2-40B4-BE49-F238E27FC236}">
                <a16:creationId xmlns:a16="http://schemas.microsoft.com/office/drawing/2014/main" id="{C87D5676-BB9D-44F2-82C4-0CC07595BEDD}"/>
              </a:ext>
            </a:extLst>
          </p:cNvPr>
          <p:cNvSpPr txBox="1"/>
          <p:nvPr/>
        </p:nvSpPr>
        <p:spPr>
          <a:xfrm>
            <a:off x="9019394" y="4668819"/>
            <a:ext cx="2426742" cy="2308324"/>
          </a:xfrm>
          <a:prstGeom prst="rect">
            <a:avLst/>
          </a:prstGeom>
          <a:noFill/>
        </p:spPr>
        <p:txBody>
          <a:bodyPr wrap="square" rtlCol="0">
            <a:spAutoFit/>
          </a:bodyPr>
          <a:lstStyle/>
          <a:p>
            <a:r>
              <a:rPr lang="en-AU" i="1" dirty="0">
                <a:solidFill>
                  <a:srgbClr val="0070C0"/>
                </a:solidFill>
                <a:effectLst>
                  <a:outerShdw blurRad="38100" dist="38100" dir="2700000" algn="tl">
                    <a:srgbClr val="000000">
                      <a:alpha val="43137"/>
                    </a:srgbClr>
                  </a:outerShdw>
                </a:effectLst>
              </a:rPr>
              <a:t>f</a:t>
            </a:r>
            <a:r>
              <a:rPr lang="en-AU" dirty="0">
                <a:solidFill>
                  <a:srgbClr val="0070C0"/>
                </a:solidFill>
                <a:effectLst>
                  <a:outerShdw blurRad="38100" dist="38100" dir="2700000" algn="tl">
                    <a:srgbClr val="000000">
                      <a:alpha val="43137"/>
                    </a:srgbClr>
                  </a:outerShdw>
                </a:effectLst>
              </a:rPr>
              <a:t>PCA</a:t>
            </a:r>
          </a:p>
          <a:p>
            <a:endParaRPr lang="en-AU" sz="1400" dirty="0"/>
          </a:p>
          <a:p>
            <a:r>
              <a:rPr lang="en-AU" sz="1400" dirty="0"/>
              <a:t>Eigenfunctions (</a:t>
            </a:r>
            <a:r>
              <a:rPr lang="en-AU" sz="1400" i="1" dirty="0"/>
              <a:t>f</a:t>
            </a:r>
            <a:r>
              <a:rPr lang="en-AU" sz="1400" dirty="0"/>
              <a:t>PCs)</a:t>
            </a:r>
          </a:p>
          <a:p>
            <a:endParaRPr lang="en-AU" sz="1400" dirty="0"/>
          </a:p>
          <a:p>
            <a:r>
              <a:rPr lang="en-AU" sz="1400" dirty="0"/>
              <a:t>Eigenvalues used to calculate % variation of each </a:t>
            </a:r>
            <a:r>
              <a:rPr lang="en-AU" sz="1400" i="1" dirty="0"/>
              <a:t>f</a:t>
            </a:r>
            <a:r>
              <a:rPr lang="en-AU" sz="1400" dirty="0"/>
              <a:t>PC</a:t>
            </a:r>
          </a:p>
          <a:p>
            <a:endParaRPr lang="en-AU" sz="1400" dirty="0"/>
          </a:p>
          <a:p>
            <a:endParaRPr lang="en-AU" sz="1400" dirty="0"/>
          </a:p>
          <a:p>
            <a:endParaRPr lang="en-AU" sz="1400" dirty="0"/>
          </a:p>
          <a:p>
            <a:endParaRPr lang="en-AU" sz="1400" dirty="0"/>
          </a:p>
        </p:txBody>
      </p:sp>
      <p:sp>
        <p:nvSpPr>
          <p:cNvPr id="11" name="TextBox 10">
            <a:extLst>
              <a:ext uri="{FF2B5EF4-FFF2-40B4-BE49-F238E27FC236}">
                <a16:creationId xmlns:a16="http://schemas.microsoft.com/office/drawing/2014/main" id="{8682373C-953B-4F0C-BD46-A5E13942FB5E}"/>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13" name="Title 1">
            <a:extLst>
              <a:ext uri="{FF2B5EF4-FFF2-40B4-BE49-F238E27FC236}">
                <a16:creationId xmlns:a16="http://schemas.microsoft.com/office/drawing/2014/main" id="{F5FCF00F-D3B5-4581-82B5-44B37D4A42A3}"/>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cxnSp>
        <p:nvCxnSpPr>
          <p:cNvPr id="14" name="Straight Connector 13">
            <a:extLst>
              <a:ext uri="{FF2B5EF4-FFF2-40B4-BE49-F238E27FC236}">
                <a16:creationId xmlns:a16="http://schemas.microsoft.com/office/drawing/2014/main" id="{FF2DFF8D-5BCC-4360-A5A7-C76C48E461AE}"/>
              </a:ext>
            </a:extLst>
          </p:cNvPr>
          <p:cNvCxnSpPr>
            <a:cxnSpLocks/>
          </p:cNvCxnSpPr>
          <p:nvPr/>
        </p:nvCxnSpPr>
        <p:spPr>
          <a:xfrm>
            <a:off x="3830618"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3D312AA-D452-47AF-AB9D-F41E7BA0A04D}"/>
              </a:ext>
            </a:extLst>
          </p:cNvPr>
          <p:cNvCxnSpPr>
            <a:cxnSpLocks/>
          </p:cNvCxnSpPr>
          <p:nvPr/>
        </p:nvCxnSpPr>
        <p:spPr>
          <a:xfrm>
            <a:off x="6425006"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22E11D-4616-423C-8F29-A176A4984CCB}"/>
              </a:ext>
            </a:extLst>
          </p:cNvPr>
          <p:cNvCxnSpPr>
            <a:cxnSpLocks/>
          </p:cNvCxnSpPr>
          <p:nvPr/>
        </p:nvCxnSpPr>
        <p:spPr>
          <a:xfrm>
            <a:off x="9019394"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87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D75EEF-37C7-4A28-A3CF-C9D361DAC3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7840" y="2057400"/>
            <a:ext cx="8778240" cy="2057400"/>
          </a:xfrm>
          <a:prstGeom prst="rect">
            <a:avLst/>
          </a:prstGeom>
        </p:spPr>
      </p:pic>
      <p:sp>
        <p:nvSpPr>
          <p:cNvPr id="7" name="TextBox 6">
            <a:extLst>
              <a:ext uri="{FF2B5EF4-FFF2-40B4-BE49-F238E27FC236}">
                <a16:creationId xmlns:a16="http://schemas.microsoft.com/office/drawing/2014/main" id="{64ED3116-9146-45A0-A375-C9C511B3E7C2}"/>
              </a:ext>
            </a:extLst>
          </p:cNvPr>
          <p:cNvSpPr txBox="1"/>
          <p:nvPr/>
        </p:nvSpPr>
        <p:spPr>
          <a:xfrm>
            <a:off x="838200" y="4668819"/>
            <a:ext cx="2561216" cy="738664"/>
          </a:xfrm>
          <a:prstGeom prst="rect">
            <a:avLst/>
          </a:prstGeom>
          <a:noFill/>
        </p:spPr>
        <p:txBody>
          <a:bodyPr wrap="square" rtlCol="0">
            <a:spAutoFit/>
          </a:bodyPr>
          <a:lstStyle/>
          <a:p>
            <a:r>
              <a:rPr lang="en-AU" sz="1400" dirty="0"/>
              <a:t>Interpreting variability that is shown by PCA of Waveforms and </a:t>
            </a:r>
            <a:r>
              <a:rPr lang="en-AU" sz="1400" i="1" dirty="0"/>
              <a:t>f</a:t>
            </a:r>
            <a:r>
              <a:rPr lang="en-AU" sz="1400" dirty="0"/>
              <a:t>PCA…</a:t>
            </a:r>
          </a:p>
        </p:txBody>
      </p:sp>
      <p:sp>
        <p:nvSpPr>
          <p:cNvPr id="8" name="TextBox 7">
            <a:extLst>
              <a:ext uri="{FF2B5EF4-FFF2-40B4-BE49-F238E27FC236}">
                <a16:creationId xmlns:a16="http://schemas.microsoft.com/office/drawing/2014/main" id="{D9C49E73-F175-4452-9F38-716183EBE627}"/>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10" name="TextBox 9">
            <a:extLst>
              <a:ext uri="{FF2B5EF4-FFF2-40B4-BE49-F238E27FC236}">
                <a16:creationId xmlns:a16="http://schemas.microsoft.com/office/drawing/2014/main" id="{6759F857-D0A4-4A9F-86E3-352AAADE48DE}"/>
              </a:ext>
            </a:extLst>
          </p:cNvPr>
          <p:cNvSpPr txBox="1"/>
          <p:nvPr/>
        </p:nvSpPr>
        <p:spPr>
          <a:xfrm>
            <a:off x="3783226" y="4668819"/>
            <a:ext cx="5972021" cy="523220"/>
          </a:xfrm>
          <a:prstGeom prst="rect">
            <a:avLst/>
          </a:prstGeom>
          <a:noFill/>
        </p:spPr>
        <p:txBody>
          <a:bodyPr wrap="square" rtlCol="0">
            <a:spAutoFit/>
          </a:bodyPr>
          <a:lstStyle/>
          <a:p>
            <a:pPr marL="342900" indent="-342900">
              <a:buAutoNum type="arabicPeriod"/>
            </a:pPr>
            <a:r>
              <a:rPr lang="en-AU" sz="1400" dirty="0"/>
              <a:t>Retain the mean vector (PCA) or function (</a:t>
            </a:r>
            <a:r>
              <a:rPr lang="en-AU" sz="1400" i="1" dirty="0"/>
              <a:t>f</a:t>
            </a:r>
            <a:r>
              <a:rPr lang="en-AU" sz="1400" dirty="0"/>
              <a:t>PCA) from the original data.</a:t>
            </a:r>
          </a:p>
          <a:p>
            <a:pPr marL="342900" indent="-342900">
              <a:buAutoNum type="arabicPeriod"/>
            </a:pPr>
            <a:endParaRPr lang="en-AU" sz="1400" dirty="0"/>
          </a:p>
        </p:txBody>
      </p:sp>
      <p:sp>
        <p:nvSpPr>
          <p:cNvPr id="11" name="Title 1">
            <a:extLst>
              <a:ext uri="{FF2B5EF4-FFF2-40B4-BE49-F238E27FC236}">
                <a16:creationId xmlns:a16="http://schemas.microsoft.com/office/drawing/2014/main" id="{ACB6E85A-AAC0-4396-8736-1C9D9064B785}"/>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Tree>
    <p:extLst>
      <p:ext uri="{BB962C8B-B14F-4D97-AF65-F5344CB8AC3E}">
        <p14:creationId xmlns:p14="http://schemas.microsoft.com/office/powerpoint/2010/main" val="382090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50A9C-0412-44B5-9757-807513FF08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7850" y="2057400"/>
            <a:ext cx="8778240" cy="2057400"/>
          </a:xfrm>
          <a:prstGeom prst="rect">
            <a:avLst/>
          </a:prstGeom>
        </p:spPr>
      </p:pic>
      <p:sp>
        <p:nvSpPr>
          <p:cNvPr id="7" name="TextBox 6">
            <a:extLst>
              <a:ext uri="{FF2B5EF4-FFF2-40B4-BE49-F238E27FC236}">
                <a16:creationId xmlns:a16="http://schemas.microsoft.com/office/drawing/2014/main" id="{93C3EB01-DF46-46BC-A4CC-8286E4F05A6C}"/>
              </a:ext>
            </a:extLst>
          </p:cNvPr>
          <p:cNvSpPr txBox="1"/>
          <p:nvPr/>
        </p:nvSpPr>
        <p:spPr>
          <a:xfrm>
            <a:off x="838200" y="4668819"/>
            <a:ext cx="2561216" cy="738664"/>
          </a:xfrm>
          <a:prstGeom prst="rect">
            <a:avLst/>
          </a:prstGeom>
          <a:noFill/>
        </p:spPr>
        <p:txBody>
          <a:bodyPr wrap="square" rtlCol="0">
            <a:spAutoFit/>
          </a:bodyPr>
          <a:lstStyle/>
          <a:p>
            <a:r>
              <a:rPr lang="en-AU" sz="1400" dirty="0"/>
              <a:t>Interpreting variability that is shown by PCA of Waveforms and </a:t>
            </a:r>
            <a:r>
              <a:rPr lang="en-AU" sz="1400" i="1" dirty="0"/>
              <a:t>f</a:t>
            </a:r>
            <a:r>
              <a:rPr lang="en-AU" sz="1400" dirty="0"/>
              <a:t>PCA…</a:t>
            </a:r>
          </a:p>
        </p:txBody>
      </p:sp>
      <p:sp>
        <p:nvSpPr>
          <p:cNvPr id="8" name="TextBox 7">
            <a:extLst>
              <a:ext uri="{FF2B5EF4-FFF2-40B4-BE49-F238E27FC236}">
                <a16:creationId xmlns:a16="http://schemas.microsoft.com/office/drawing/2014/main" id="{286FAC42-FFC5-40A8-A15B-1C46F1F77A85}"/>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extBox 8">
            <a:extLst>
              <a:ext uri="{FF2B5EF4-FFF2-40B4-BE49-F238E27FC236}">
                <a16:creationId xmlns:a16="http://schemas.microsoft.com/office/drawing/2014/main" id="{E939151D-2400-461F-B035-E9CB454AED94}"/>
              </a:ext>
            </a:extLst>
          </p:cNvPr>
          <p:cNvSpPr txBox="1"/>
          <p:nvPr/>
        </p:nvSpPr>
        <p:spPr>
          <a:xfrm>
            <a:off x="3783226" y="4668819"/>
            <a:ext cx="5972021" cy="738664"/>
          </a:xfrm>
          <a:prstGeom prst="rect">
            <a:avLst/>
          </a:prstGeom>
          <a:noFill/>
        </p:spPr>
        <p:txBody>
          <a:bodyPr wrap="square" rtlCol="0">
            <a:spAutoFit/>
          </a:bodyPr>
          <a:lstStyle/>
          <a:p>
            <a:pPr marL="342900" indent="-342900">
              <a:buAutoNum type="arabicPeriod"/>
            </a:pPr>
            <a:r>
              <a:rPr lang="en-AU" sz="1400" dirty="0"/>
              <a:t>Retain the mean vector (PCA) or function (</a:t>
            </a:r>
            <a:r>
              <a:rPr lang="en-AU" sz="1400" i="1" dirty="0"/>
              <a:t>f</a:t>
            </a:r>
            <a:r>
              <a:rPr lang="en-AU" sz="1400" dirty="0"/>
              <a:t>PCA) from the original data.</a:t>
            </a:r>
          </a:p>
          <a:p>
            <a:pPr marL="342900" indent="-342900">
              <a:buAutoNum type="arabicPeriod"/>
            </a:pPr>
            <a:endParaRPr lang="en-AU" sz="1400" dirty="0"/>
          </a:p>
          <a:p>
            <a:pPr marL="342900" indent="-342900">
              <a:buAutoNum type="arabicPeriod"/>
            </a:pPr>
            <a:r>
              <a:rPr lang="en-AU" sz="1400" dirty="0"/>
              <a:t>Add…</a:t>
            </a:r>
          </a:p>
        </p:txBody>
      </p:sp>
      <p:sp>
        <p:nvSpPr>
          <p:cNvPr id="11" name="Title 1">
            <a:extLst>
              <a:ext uri="{FF2B5EF4-FFF2-40B4-BE49-F238E27FC236}">
                <a16:creationId xmlns:a16="http://schemas.microsoft.com/office/drawing/2014/main" id="{C3831D7A-95B8-4BE8-8183-01B360B79F5A}"/>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Tree>
    <p:extLst>
      <p:ext uri="{BB962C8B-B14F-4D97-AF65-F5344CB8AC3E}">
        <p14:creationId xmlns:p14="http://schemas.microsoft.com/office/powerpoint/2010/main" val="2845565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BAF4C-4F98-4E69-A192-E50CBE6F26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850" y="2057400"/>
            <a:ext cx="8778240" cy="2057400"/>
          </a:xfrm>
          <a:prstGeom prst="rect">
            <a:avLst/>
          </a:prstGeom>
        </p:spPr>
      </p:pic>
      <p:sp>
        <p:nvSpPr>
          <p:cNvPr id="7" name="TextBox 6">
            <a:extLst>
              <a:ext uri="{FF2B5EF4-FFF2-40B4-BE49-F238E27FC236}">
                <a16:creationId xmlns:a16="http://schemas.microsoft.com/office/drawing/2014/main" id="{C9601DD1-242B-4DE0-8153-D724B6711860}"/>
              </a:ext>
            </a:extLst>
          </p:cNvPr>
          <p:cNvSpPr txBox="1"/>
          <p:nvPr/>
        </p:nvSpPr>
        <p:spPr>
          <a:xfrm>
            <a:off x="838200" y="4668819"/>
            <a:ext cx="2561216" cy="738664"/>
          </a:xfrm>
          <a:prstGeom prst="rect">
            <a:avLst/>
          </a:prstGeom>
          <a:noFill/>
        </p:spPr>
        <p:txBody>
          <a:bodyPr wrap="square" rtlCol="0">
            <a:spAutoFit/>
          </a:bodyPr>
          <a:lstStyle/>
          <a:p>
            <a:r>
              <a:rPr lang="en-AU" sz="1400" dirty="0"/>
              <a:t>Interpreting variability that is shown by PCA of Waveforms and </a:t>
            </a:r>
            <a:r>
              <a:rPr lang="en-AU" sz="1400" i="1" dirty="0"/>
              <a:t>f</a:t>
            </a:r>
            <a:r>
              <a:rPr lang="en-AU" sz="1400" dirty="0"/>
              <a:t>PCA…</a:t>
            </a:r>
          </a:p>
        </p:txBody>
      </p:sp>
      <p:sp>
        <p:nvSpPr>
          <p:cNvPr id="8" name="TextBox 7">
            <a:extLst>
              <a:ext uri="{FF2B5EF4-FFF2-40B4-BE49-F238E27FC236}">
                <a16:creationId xmlns:a16="http://schemas.microsoft.com/office/drawing/2014/main" id="{139E1816-5230-45C7-BBF9-B1D321F92D1C}"/>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extBox 8">
            <a:extLst>
              <a:ext uri="{FF2B5EF4-FFF2-40B4-BE49-F238E27FC236}">
                <a16:creationId xmlns:a16="http://schemas.microsoft.com/office/drawing/2014/main" id="{6E8622EF-2FEA-47CB-9EF2-38BB3EF7D1DF}"/>
              </a:ext>
            </a:extLst>
          </p:cNvPr>
          <p:cNvSpPr txBox="1"/>
          <p:nvPr/>
        </p:nvSpPr>
        <p:spPr>
          <a:xfrm>
            <a:off x="3783226" y="4668819"/>
            <a:ext cx="5972021" cy="2031325"/>
          </a:xfrm>
          <a:prstGeom prst="rect">
            <a:avLst/>
          </a:prstGeom>
          <a:noFill/>
        </p:spPr>
        <p:txBody>
          <a:bodyPr wrap="square" rtlCol="0">
            <a:spAutoFit/>
          </a:bodyPr>
          <a:lstStyle/>
          <a:p>
            <a:pPr marL="342900" indent="-342900">
              <a:buAutoNum type="arabicPeriod"/>
            </a:pPr>
            <a:r>
              <a:rPr lang="en-AU" sz="1400" dirty="0"/>
              <a:t>Retain the mean vector (PCA) or function (</a:t>
            </a:r>
            <a:r>
              <a:rPr lang="en-AU" sz="1400" i="1" dirty="0"/>
              <a:t>f</a:t>
            </a:r>
            <a:r>
              <a:rPr lang="en-AU" sz="1400" dirty="0"/>
              <a:t>PCA) from the original data.</a:t>
            </a:r>
          </a:p>
          <a:p>
            <a:pPr marL="342900" indent="-342900">
              <a:buAutoNum type="arabicPeriod"/>
            </a:pPr>
            <a:endParaRPr lang="en-AU" sz="1400" dirty="0"/>
          </a:p>
          <a:p>
            <a:pPr marL="342900" indent="-342900">
              <a:buAutoNum type="arabicPeriod"/>
            </a:pPr>
            <a:r>
              <a:rPr lang="en-AU" sz="1400" dirty="0"/>
              <a:t>Add… and subtract the PC vector or </a:t>
            </a:r>
            <a:r>
              <a:rPr lang="en-AU" sz="1400" i="1" dirty="0"/>
              <a:t>f</a:t>
            </a:r>
            <a:r>
              <a:rPr lang="en-AU" sz="1400" dirty="0"/>
              <a:t>PC function from the mean.</a:t>
            </a:r>
          </a:p>
          <a:p>
            <a:pPr marL="342900" indent="-342900">
              <a:buAutoNum type="arabicPeriod"/>
            </a:pPr>
            <a:endParaRPr lang="en-AU" sz="1400" dirty="0"/>
          </a:p>
          <a:p>
            <a:pPr marL="342900" indent="-342900">
              <a:buAutoNum type="arabicPeriod"/>
            </a:pPr>
            <a:r>
              <a:rPr lang="en-AU" sz="1400" dirty="0"/>
              <a:t>Plot the addition of the PC/</a:t>
            </a:r>
            <a:r>
              <a:rPr lang="en-AU" sz="1400" i="1" dirty="0"/>
              <a:t>f</a:t>
            </a:r>
            <a:r>
              <a:rPr lang="en-AU" sz="1400" dirty="0"/>
              <a:t>PC intuitively using “+” and the subtraction using “–” symbols.</a:t>
            </a:r>
          </a:p>
          <a:p>
            <a:pPr marL="342900" indent="-342900">
              <a:buAutoNum type="arabicPeriod"/>
            </a:pPr>
            <a:endParaRPr lang="en-AU" sz="1400" dirty="0"/>
          </a:p>
          <a:p>
            <a:pPr marL="342900" indent="-342900">
              <a:buAutoNum type="arabicPeriod"/>
            </a:pPr>
            <a:r>
              <a:rPr lang="en-AU" sz="1400" dirty="0"/>
              <a:t>A constant (c) can be used to scale the size of each PC or </a:t>
            </a:r>
            <a:r>
              <a:rPr lang="en-AU" sz="1400" i="1" dirty="0"/>
              <a:t>f</a:t>
            </a:r>
            <a:r>
              <a:rPr lang="en-AU" sz="1400" dirty="0"/>
              <a:t>PC when plotted relative to the mean. </a:t>
            </a:r>
          </a:p>
        </p:txBody>
      </p:sp>
      <p:sp>
        <p:nvSpPr>
          <p:cNvPr id="10" name="TextBox 9">
            <a:extLst>
              <a:ext uri="{FF2B5EF4-FFF2-40B4-BE49-F238E27FC236}">
                <a16:creationId xmlns:a16="http://schemas.microsoft.com/office/drawing/2014/main" id="{AE5FB565-1834-4CCE-89F1-B24224134C50}"/>
              </a:ext>
            </a:extLst>
          </p:cNvPr>
          <p:cNvSpPr txBox="1"/>
          <p:nvPr/>
        </p:nvSpPr>
        <p:spPr>
          <a:xfrm>
            <a:off x="8157519" y="2608361"/>
            <a:ext cx="2561216" cy="738664"/>
          </a:xfrm>
          <a:prstGeom prst="rect">
            <a:avLst/>
          </a:prstGeom>
          <a:noFill/>
        </p:spPr>
        <p:txBody>
          <a:bodyPr wrap="square" rtlCol="0">
            <a:spAutoFit/>
          </a:bodyPr>
          <a:lstStyle/>
          <a:p>
            <a:r>
              <a:rPr lang="en-AU" sz="1400" dirty="0"/>
              <a:t>This process of visualization can be implemented in an identical way for both PCA and </a:t>
            </a:r>
            <a:r>
              <a:rPr lang="en-AU" sz="1400" i="1" dirty="0"/>
              <a:t>f</a:t>
            </a:r>
            <a:r>
              <a:rPr lang="en-AU" sz="1400" dirty="0"/>
              <a:t>PCA.</a:t>
            </a:r>
          </a:p>
        </p:txBody>
      </p:sp>
      <p:cxnSp>
        <p:nvCxnSpPr>
          <p:cNvPr id="11" name="Straight Arrow Connector 10">
            <a:extLst>
              <a:ext uri="{FF2B5EF4-FFF2-40B4-BE49-F238E27FC236}">
                <a16:creationId xmlns:a16="http://schemas.microsoft.com/office/drawing/2014/main" id="{20443C05-3738-49C9-9466-9C5B136682D9}"/>
              </a:ext>
            </a:extLst>
          </p:cNvPr>
          <p:cNvCxnSpPr/>
          <p:nvPr/>
        </p:nvCxnSpPr>
        <p:spPr>
          <a:xfrm flipH="1">
            <a:off x="7401261" y="2977693"/>
            <a:ext cx="641428"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A1E8BFB-7CBF-44D2-8132-059E3444065B}"/>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Tree>
    <p:extLst>
      <p:ext uri="{BB962C8B-B14F-4D97-AF65-F5344CB8AC3E}">
        <p14:creationId xmlns:p14="http://schemas.microsoft.com/office/powerpoint/2010/main" val="42642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fade">
                                      <p:cBhvr>
                                        <p:cTn id="12" dur="500"/>
                                        <p:tgtEl>
                                          <p:spTgt spid="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3E8A3-1E37-4B92-A90A-4591352667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850" y="2057400"/>
            <a:ext cx="8778240" cy="2057400"/>
          </a:xfrm>
          <a:prstGeom prst="rect">
            <a:avLst/>
          </a:prstGeom>
        </p:spPr>
      </p:pic>
      <p:sp>
        <p:nvSpPr>
          <p:cNvPr id="7" name="TextBox 6">
            <a:extLst>
              <a:ext uri="{FF2B5EF4-FFF2-40B4-BE49-F238E27FC236}">
                <a16:creationId xmlns:a16="http://schemas.microsoft.com/office/drawing/2014/main" id="{C46551B5-CFA3-475E-AC4A-8F5058798351}"/>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itle 1">
            <a:extLst>
              <a:ext uri="{FF2B5EF4-FFF2-40B4-BE49-F238E27FC236}">
                <a16:creationId xmlns:a16="http://schemas.microsoft.com/office/drawing/2014/main" id="{E8ACAEC6-E6DB-4306-8532-B9E81377B8F6}"/>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
        <p:nvSpPr>
          <p:cNvPr id="10" name="TextBox 9">
            <a:extLst>
              <a:ext uri="{FF2B5EF4-FFF2-40B4-BE49-F238E27FC236}">
                <a16:creationId xmlns:a16="http://schemas.microsoft.com/office/drawing/2014/main" id="{41742900-0E39-4BCD-90B4-FA820FB005D3}"/>
              </a:ext>
            </a:extLst>
          </p:cNvPr>
          <p:cNvSpPr txBox="1"/>
          <p:nvPr/>
        </p:nvSpPr>
        <p:spPr>
          <a:xfrm>
            <a:off x="838200" y="4668819"/>
            <a:ext cx="2561216" cy="523220"/>
          </a:xfrm>
          <a:prstGeom prst="rect">
            <a:avLst/>
          </a:prstGeom>
          <a:noFill/>
        </p:spPr>
        <p:txBody>
          <a:bodyPr wrap="square" rtlCol="0">
            <a:spAutoFit/>
          </a:bodyPr>
          <a:lstStyle/>
          <a:p>
            <a:r>
              <a:rPr lang="en-AU" sz="1400" dirty="0"/>
              <a:t>PCA of Waveforms and </a:t>
            </a:r>
            <a:r>
              <a:rPr lang="en-AU" sz="1400" i="1" dirty="0"/>
              <a:t>f</a:t>
            </a:r>
            <a:r>
              <a:rPr lang="en-AU" sz="1400" dirty="0"/>
              <a:t>PCA can be described together…</a:t>
            </a:r>
          </a:p>
        </p:txBody>
      </p:sp>
      <p:sp>
        <p:nvSpPr>
          <p:cNvPr id="11" name="TextBox 10">
            <a:extLst>
              <a:ext uri="{FF2B5EF4-FFF2-40B4-BE49-F238E27FC236}">
                <a16:creationId xmlns:a16="http://schemas.microsoft.com/office/drawing/2014/main" id="{410C7A3B-C366-4DE1-8610-87AFCA40A28C}"/>
              </a:ext>
            </a:extLst>
          </p:cNvPr>
          <p:cNvSpPr txBox="1"/>
          <p:nvPr/>
        </p:nvSpPr>
        <p:spPr>
          <a:xfrm>
            <a:off x="3830618" y="4668819"/>
            <a:ext cx="2310203" cy="1015663"/>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Step</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Weights relative to PCs/</a:t>
            </a:r>
            <a:r>
              <a:rPr lang="en-AU" sz="1400" i="1" dirty="0">
                <a:solidFill>
                  <a:schemeClr val="bg1">
                    <a:lumMod val="50000"/>
                  </a:schemeClr>
                </a:solidFill>
                <a:effectLst>
                  <a:outerShdw blurRad="38100" dist="38100" dir="2700000" algn="tl">
                    <a:srgbClr val="000000">
                      <a:alpha val="43137"/>
                    </a:srgbClr>
                  </a:outerShdw>
                </a:effectLst>
              </a:rPr>
              <a:t>f</a:t>
            </a:r>
            <a:r>
              <a:rPr lang="en-AU" sz="1400" dirty="0">
                <a:solidFill>
                  <a:schemeClr val="bg1">
                    <a:lumMod val="50000"/>
                  </a:schemeClr>
                </a:solidFill>
                <a:effectLst>
                  <a:outerShdw blurRad="38100" dist="38100" dir="2700000" algn="tl">
                    <a:srgbClr val="000000">
                      <a:alpha val="43137"/>
                    </a:srgbClr>
                  </a:outerShdw>
                </a:effectLst>
              </a:rPr>
              <a:t>PCs</a:t>
            </a:r>
          </a:p>
          <a:p>
            <a:endParaRPr lang="en-AU" sz="1400" dirty="0"/>
          </a:p>
        </p:txBody>
      </p:sp>
      <p:sp>
        <p:nvSpPr>
          <p:cNvPr id="12" name="TextBox 11">
            <a:extLst>
              <a:ext uri="{FF2B5EF4-FFF2-40B4-BE49-F238E27FC236}">
                <a16:creationId xmlns:a16="http://schemas.microsoft.com/office/drawing/2014/main" id="{A69E97BD-74A0-4598-9C23-F7F5A737F904}"/>
              </a:ext>
            </a:extLst>
          </p:cNvPr>
          <p:cNvSpPr txBox="1"/>
          <p:nvPr/>
        </p:nvSpPr>
        <p:spPr>
          <a:xfrm>
            <a:off x="6425007" y="4668819"/>
            <a:ext cx="2310202" cy="1015663"/>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PCA of Waveforms</a:t>
            </a:r>
          </a:p>
          <a:p>
            <a:endParaRPr lang="en-AU" sz="1400" dirty="0"/>
          </a:p>
          <a:p>
            <a:r>
              <a:rPr lang="en-AU" sz="1400" dirty="0"/>
              <a:t>PC scores</a:t>
            </a:r>
          </a:p>
          <a:p>
            <a:endParaRPr lang="en-AU" sz="1400" dirty="0"/>
          </a:p>
        </p:txBody>
      </p:sp>
      <p:sp>
        <p:nvSpPr>
          <p:cNvPr id="13" name="TextBox 12">
            <a:extLst>
              <a:ext uri="{FF2B5EF4-FFF2-40B4-BE49-F238E27FC236}">
                <a16:creationId xmlns:a16="http://schemas.microsoft.com/office/drawing/2014/main" id="{951FB2C9-B299-4A67-A268-AC7EA6A23350}"/>
              </a:ext>
            </a:extLst>
          </p:cNvPr>
          <p:cNvSpPr txBox="1"/>
          <p:nvPr/>
        </p:nvSpPr>
        <p:spPr>
          <a:xfrm>
            <a:off x="9019394" y="4668819"/>
            <a:ext cx="2426742" cy="1446550"/>
          </a:xfrm>
          <a:prstGeom prst="rect">
            <a:avLst/>
          </a:prstGeom>
          <a:noFill/>
        </p:spPr>
        <p:txBody>
          <a:bodyPr wrap="square" rtlCol="0">
            <a:spAutoFit/>
          </a:bodyPr>
          <a:lstStyle/>
          <a:p>
            <a:r>
              <a:rPr lang="en-AU" i="1" dirty="0">
                <a:solidFill>
                  <a:srgbClr val="0070C0"/>
                </a:solidFill>
                <a:effectLst>
                  <a:outerShdw blurRad="38100" dist="38100" dir="2700000" algn="tl">
                    <a:srgbClr val="000000">
                      <a:alpha val="43137"/>
                    </a:srgbClr>
                  </a:outerShdw>
                </a:effectLst>
              </a:rPr>
              <a:t>f</a:t>
            </a:r>
            <a:r>
              <a:rPr lang="en-AU" dirty="0">
                <a:solidFill>
                  <a:srgbClr val="0070C0"/>
                </a:solidFill>
                <a:effectLst>
                  <a:outerShdw blurRad="38100" dist="38100" dir="2700000" algn="tl">
                    <a:srgbClr val="000000">
                      <a:alpha val="43137"/>
                    </a:srgbClr>
                  </a:outerShdw>
                </a:effectLst>
              </a:rPr>
              <a:t>PCA</a:t>
            </a:r>
          </a:p>
          <a:p>
            <a:endParaRPr lang="en-AU" sz="1400" dirty="0"/>
          </a:p>
          <a:p>
            <a:r>
              <a:rPr lang="en-AU" sz="1400" i="1" dirty="0"/>
              <a:t>f</a:t>
            </a:r>
            <a:r>
              <a:rPr lang="en-AU" sz="1400" dirty="0"/>
              <a:t>PC scores</a:t>
            </a:r>
          </a:p>
          <a:p>
            <a:endParaRPr lang="en-AU" sz="1400" dirty="0"/>
          </a:p>
          <a:p>
            <a:endParaRPr lang="en-AU" sz="1400" dirty="0"/>
          </a:p>
          <a:p>
            <a:endParaRPr lang="en-AU" sz="1400" dirty="0"/>
          </a:p>
        </p:txBody>
      </p:sp>
      <p:sp>
        <p:nvSpPr>
          <p:cNvPr id="14" name="Rectangle 13">
            <a:extLst>
              <a:ext uri="{FF2B5EF4-FFF2-40B4-BE49-F238E27FC236}">
                <a16:creationId xmlns:a16="http://schemas.microsoft.com/office/drawing/2014/main" id="{03DA9E5C-72D8-472C-A9BA-0EEBAB849586}"/>
              </a:ext>
            </a:extLst>
          </p:cNvPr>
          <p:cNvSpPr/>
          <p:nvPr/>
        </p:nvSpPr>
        <p:spPr>
          <a:xfrm>
            <a:off x="7468641" y="1989832"/>
            <a:ext cx="2533135" cy="2170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a:extLst>
              <a:ext uri="{FF2B5EF4-FFF2-40B4-BE49-F238E27FC236}">
                <a16:creationId xmlns:a16="http://schemas.microsoft.com/office/drawing/2014/main" id="{084D7CA8-7865-4E39-951B-96C09772B52A}"/>
              </a:ext>
            </a:extLst>
          </p:cNvPr>
          <p:cNvCxnSpPr>
            <a:cxnSpLocks/>
          </p:cNvCxnSpPr>
          <p:nvPr/>
        </p:nvCxnSpPr>
        <p:spPr>
          <a:xfrm>
            <a:off x="3830618"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B1E27-5DD0-47E1-B3DD-F2CFF2DD7B2D}"/>
              </a:ext>
            </a:extLst>
          </p:cNvPr>
          <p:cNvCxnSpPr>
            <a:cxnSpLocks/>
          </p:cNvCxnSpPr>
          <p:nvPr/>
        </p:nvCxnSpPr>
        <p:spPr>
          <a:xfrm>
            <a:off x="6425006"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D0E77B-E90A-4E40-B8A7-B93C6FE7E4CD}"/>
              </a:ext>
            </a:extLst>
          </p:cNvPr>
          <p:cNvCxnSpPr>
            <a:cxnSpLocks/>
          </p:cNvCxnSpPr>
          <p:nvPr/>
        </p:nvCxnSpPr>
        <p:spPr>
          <a:xfrm>
            <a:off x="9019394"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67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3E8A3-1E37-4B92-A90A-459135266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58" y="2080021"/>
            <a:ext cx="8778240" cy="2057400"/>
          </a:xfrm>
          <a:prstGeom prst="rect">
            <a:avLst/>
          </a:prstGeom>
        </p:spPr>
      </p:pic>
      <p:sp>
        <p:nvSpPr>
          <p:cNvPr id="7" name="TextBox 6">
            <a:extLst>
              <a:ext uri="{FF2B5EF4-FFF2-40B4-BE49-F238E27FC236}">
                <a16:creationId xmlns:a16="http://schemas.microsoft.com/office/drawing/2014/main" id="{C46551B5-CFA3-475E-AC4A-8F5058798351}"/>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itle 1">
            <a:extLst>
              <a:ext uri="{FF2B5EF4-FFF2-40B4-BE49-F238E27FC236}">
                <a16:creationId xmlns:a16="http://schemas.microsoft.com/office/drawing/2014/main" id="{E8ACAEC6-E6DB-4306-8532-B9E81377B8F6}"/>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
        <p:nvSpPr>
          <p:cNvPr id="2" name="Rectangle 1">
            <a:extLst>
              <a:ext uri="{FF2B5EF4-FFF2-40B4-BE49-F238E27FC236}">
                <a16:creationId xmlns:a16="http://schemas.microsoft.com/office/drawing/2014/main" id="{E8D9E686-1AD3-4C03-B790-B70187636483}"/>
              </a:ext>
            </a:extLst>
          </p:cNvPr>
          <p:cNvSpPr/>
          <p:nvPr/>
        </p:nvSpPr>
        <p:spPr>
          <a:xfrm>
            <a:off x="5807676" y="2080021"/>
            <a:ext cx="2533135" cy="2170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2ED1B11E-CE19-409F-927C-797DF45C0F55}"/>
              </a:ext>
            </a:extLst>
          </p:cNvPr>
          <p:cNvSpPr txBox="1"/>
          <p:nvPr/>
        </p:nvSpPr>
        <p:spPr>
          <a:xfrm>
            <a:off x="838200" y="4668819"/>
            <a:ext cx="2561216" cy="523220"/>
          </a:xfrm>
          <a:prstGeom prst="rect">
            <a:avLst/>
          </a:prstGeom>
          <a:noFill/>
        </p:spPr>
        <p:txBody>
          <a:bodyPr wrap="square" rtlCol="0">
            <a:spAutoFit/>
          </a:bodyPr>
          <a:lstStyle/>
          <a:p>
            <a:r>
              <a:rPr lang="en-AU" sz="1400" dirty="0"/>
              <a:t>Scores (PCA and </a:t>
            </a:r>
            <a:r>
              <a:rPr lang="en-AU" sz="1400" i="1" dirty="0"/>
              <a:t>f</a:t>
            </a:r>
            <a:r>
              <a:rPr lang="en-AU" sz="1400" dirty="0"/>
              <a:t>PCA) also carry a magnitude component…</a:t>
            </a:r>
          </a:p>
        </p:txBody>
      </p:sp>
    </p:spTree>
    <p:extLst>
      <p:ext uri="{BB962C8B-B14F-4D97-AF65-F5344CB8AC3E}">
        <p14:creationId xmlns:p14="http://schemas.microsoft.com/office/powerpoint/2010/main" val="399611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3E8A3-1E37-4B92-A90A-4591352667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758" y="2080021"/>
            <a:ext cx="8778240" cy="2057400"/>
          </a:xfrm>
          <a:prstGeom prst="rect">
            <a:avLst/>
          </a:prstGeom>
        </p:spPr>
      </p:pic>
      <p:sp>
        <p:nvSpPr>
          <p:cNvPr id="7" name="TextBox 6">
            <a:extLst>
              <a:ext uri="{FF2B5EF4-FFF2-40B4-BE49-F238E27FC236}">
                <a16:creationId xmlns:a16="http://schemas.microsoft.com/office/drawing/2014/main" id="{C46551B5-CFA3-475E-AC4A-8F5058798351}"/>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itle 1">
            <a:extLst>
              <a:ext uri="{FF2B5EF4-FFF2-40B4-BE49-F238E27FC236}">
                <a16:creationId xmlns:a16="http://schemas.microsoft.com/office/drawing/2014/main" id="{E8ACAEC6-E6DB-4306-8532-B9E81377B8F6}"/>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pic>
        <p:nvPicPr>
          <p:cNvPr id="14" name="Picture 13">
            <a:extLst>
              <a:ext uri="{FF2B5EF4-FFF2-40B4-BE49-F238E27FC236}">
                <a16:creationId xmlns:a16="http://schemas.microsoft.com/office/drawing/2014/main" id="{9A1FF51C-ABBD-4CA4-A7F7-A172EAEF8B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6189" y="1874043"/>
            <a:ext cx="5486400" cy="4572000"/>
          </a:xfrm>
          <a:prstGeom prst="rect">
            <a:avLst/>
          </a:prstGeom>
        </p:spPr>
      </p:pic>
      <p:sp>
        <p:nvSpPr>
          <p:cNvPr id="6" name="TextBox 5">
            <a:extLst>
              <a:ext uri="{FF2B5EF4-FFF2-40B4-BE49-F238E27FC236}">
                <a16:creationId xmlns:a16="http://schemas.microsoft.com/office/drawing/2014/main" id="{1207C44D-7874-477E-9CA2-54768D9F4ADD}"/>
              </a:ext>
            </a:extLst>
          </p:cNvPr>
          <p:cNvSpPr txBox="1"/>
          <p:nvPr/>
        </p:nvSpPr>
        <p:spPr>
          <a:xfrm>
            <a:off x="838200" y="4668819"/>
            <a:ext cx="2561216" cy="523220"/>
          </a:xfrm>
          <a:prstGeom prst="rect">
            <a:avLst/>
          </a:prstGeom>
          <a:noFill/>
        </p:spPr>
        <p:txBody>
          <a:bodyPr wrap="square" rtlCol="0">
            <a:spAutoFit/>
          </a:bodyPr>
          <a:lstStyle/>
          <a:p>
            <a:r>
              <a:rPr lang="en-AU" sz="1400" dirty="0"/>
              <a:t>Scores (PCA and </a:t>
            </a:r>
            <a:r>
              <a:rPr lang="en-AU" sz="1400" i="1" dirty="0"/>
              <a:t>f</a:t>
            </a:r>
            <a:r>
              <a:rPr lang="en-AU" sz="1400" dirty="0"/>
              <a:t>PCA) also carry a magnitude component…</a:t>
            </a:r>
          </a:p>
        </p:txBody>
      </p:sp>
    </p:spTree>
    <p:extLst>
      <p:ext uri="{BB962C8B-B14F-4D97-AF65-F5344CB8AC3E}">
        <p14:creationId xmlns:p14="http://schemas.microsoft.com/office/powerpoint/2010/main" val="4066335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FDFC11-1549-4A1D-9387-8E98D4F4518A}"/>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5" name="Picture 4">
            <a:extLst>
              <a:ext uri="{FF2B5EF4-FFF2-40B4-BE49-F238E27FC236}">
                <a16:creationId xmlns:a16="http://schemas.microsoft.com/office/drawing/2014/main" id="{87D22BEA-B199-42CE-A27C-1844EBC5EA63}"/>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Functional Data Analysis (FDA)</a:t>
            </a:r>
            <a:endParaRPr lang="en-US" b="0" dirty="0">
              <a:solidFill>
                <a:schemeClr val="accent1"/>
              </a:solidFill>
              <a:latin typeface="Tw Cen MT" charset="0"/>
            </a:endParaRPr>
          </a:p>
        </p:txBody>
      </p:sp>
      <p:sp>
        <p:nvSpPr>
          <p:cNvPr id="3" name="Content Placeholder 2"/>
          <p:cNvSpPr>
            <a:spLocks noGrp="1"/>
          </p:cNvSpPr>
          <p:nvPr>
            <p:ph idx="1"/>
          </p:nvPr>
        </p:nvSpPr>
        <p:spPr>
          <a:xfrm>
            <a:off x="1066798" y="1593682"/>
            <a:ext cx="4932941" cy="4767263"/>
          </a:xfrm>
        </p:spPr>
        <p:txBody>
          <a:bodyPr>
            <a:noAutofit/>
          </a:bodyPr>
          <a:lstStyle/>
          <a:p>
            <a:pPr marL="0" indent="0">
              <a:spcBef>
                <a:spcPts val="432"/>
              </a:spcBef>
              <a:spcAft>
                <a:spcPts val="600"/>
              </a:spcAft>
              <a:buNone/>
              <a:defRPr/>
            </a:pPr>
            <a:r>
              <a:rPr lang="en-AU" sz="1800" dirty="0">
                <a:solidFill>
                  <a:prstClr val="black"/>
                </a:solidFill>
                <a:latin typeface="Calibri" panose="020F0502020204030204" pitchFamily="34" charset="0"/>
              </a:rPr>
              <a:t>Data points on a time-series are considered as a single entity.</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Assumed to be generated by some relatively smooth underlying function. </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Involves fitting basis expansions to time-series data (B-Splines, Fourier, etc.).</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High control over smoothing and registration of data if it is necessary. </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Extrapolation to conventional multivariate statistical practices. </a:t>
            </a:r>
            <a:endParaRPr lang="en-US" sz="18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125310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3E8A3-1E37-4B92-A90A-459135266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58" y="2080021"/>
            <a:ext cx="8778240" cy="2057400"/>
          </a:xfrm>
          <a:prstGeom prst="rect">
            <a:avLst/>
          </a:prstGeom>
        </p:spPr>
      </p:pic>
      <p:sp>
        <p:nvSpPr>
          <p:cNvPr id="7" name="TextBox 6">
            <a:extLst>
              <a:ext uri="{FF2B5EF4-FFF2-40B4-BE49-F238E27FC236}">
                <a16:creationId xmlns:a16="http://schemas.microsoft.com/office/drawing/2014/main" id="{C46551B5-CFA3-475E-AC4A-8F5058798351}"/>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itle 1">
            <a:extLst>
              <a:ext uri="{FF2B5EF4-FFF2-40B4-BE49-F238E27FC236}">
                <a16:creationId xmlns:a16="http://schemas.microsoft.com/office/drawing/2014/main" id="{E8ACAEC6-E6DB-4306-8532-B9E81377B8F6}"/>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pic>
        <p:nvPicPr>
          <p:cNvPr id="6" name="Picture 5">
            <a:extLst>
              <a:ext uri="{FF2B5EF4-FFF2-40B4-BE49-F238E27FC236}">
                <a16:creationId xmlns:a16="http://schemas.microsoft.com/office/drawing/2014/main" id="{E2C3FB88-904F-499E-8FC7-49966E9EF6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042" y="1876135"/>
            <a:ext cx="5486400" cy="4572000"/>
          </a:xfrm>
          <a:prstGeom prst="rect">
            <a:avLst/>
          </a:prstGeom>
        </p:spPr>
      </p:pic>
      <p:sp>
        <p:nvSpPr>
          <p:cNvPr id="8" name="TextBox 7">
            <a:extLst>
              <a:ext uri="{FF2B5EF4-FFF2-40B4-BE49-F238E27FC236}">
                <a16:creationId xmlns:a16="http://schemas.microsoft.com/office/drawing/2014/main" id="{9766D4A0-3F89-4D39-A39E-E3EA79A686CC}"/>
              </a:ext>
            </a:extLst>
          </p:cNvPr>
          <p:cNvSpPr txBox="1"/>
          <p:nvPr/>
        </p:nvSpPr>
        <p:spPr>
          <a:xfrm>
            <a:off x="838200" y="4668819"/>
            <a:ext cx="2561216" cy="523220"/>
          </a:xfrm>
          <a:prstGeom prst="rect">
            <a:avLst/>
          </a:prstGeom>
          <a:noFill/>
        </p:spPr>
        <p:txBody>
          <a:bodyPr wrap="square" rtlCol="0">
            <a:spAutoFit/>
          </a:bodyPr>
          <a:lstStyle/>
          <a:p>
            <a:r>
              <a:rPr lang="en-AU" sz="1400" dirty="0"/>
              <a:t>Scores (PCA and </a:t>
            </a:r>
            <a:r>
              <a:rPr lang="en-AU" sz="1400" i="1" dirty="0"/>
              <a:t>f</a:t>
            </a:r>
            <a:r>
              <a:rPr lang="en-AU" sz="1400" dirty="0"/>
              <a:t>PCA) also carry a magnitude component…</a:t>
            </a:r>
          </a:p>
        </p:txBody>
      </p:sp>
    </p:spTree>
    <p:extLst>
      <p:ext uri="{BB962C8B-B14F-4D97-AF65-F5344CB8AC3E}">
        <p14:creationId xmlns:p14="http://schemas.microsoft.com/office/powerpoint/2010/main" val="940693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3E8A3-1E37-4B92-A90A-459135266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58" y="2080021"/>
            <a:ext cx="8778240" cy="2057400"/>
          </a:xfrm>
          <a:prstGeom prst="rect">
            <a:avLst/>
          </a:prstGeom>
        </p:spPr>
      </p:pic>
      <p:sp>
        <p:nvSpPr>
          <p:cNvPr id="7" name="TextBox 6">
            <a:extLst>
              <a:ext uri="{FF2B5EF4-FFF2-40B4-BE49-F238E27FC236}">
                <a16:creationId xmlns:a16="http://schemas.microsoft.com/office/drawing/2014/main" id="{C46551B5-CFA3-475E-AC4A-8F5058798351}"/>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itle 1">
            <a:extLst>
              <a:ext uri="{FF2B5EF4-FFF2-40B4-BE49-F238E27FC236}">
                <a16:creationId xmlns:a16="http://schemas.microsoft.com/office/drawing/2014/main" id="{E8ACAEC6-E6DB-4306-8532-B9E81377B8F6}"/>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
        <p:nvSpPr>
          <p:cNvPr id="8" name="TextBox 7">
            <a:extLst>
              <a:ext uri="{FF2B5EF4-FFF2-40B4-BE49-F238E27FC236}">
                <a16:creationId xmlns:a16="http://schemas.microsoft.com/office/drawing/2014/main" id="{9766D4A0-3F89-4D39-A39E-E3EA79A686CC}"/>
              </a:ext>
            </a:extLst>
          </p:cNvPr>
          <p:cNvSpPr txBox="1"/>
          <p:nvPr/>
        </p:nvSpPr>
        <p:spPr>
          <a:xfrm>
            <a:off x="838200" y="4668819"/>
            <a:ext cx="2561216" cy="523220"/>
          </a:xfrm>
          <a:prstGeom prst="rect">
            <a:avLst/>
          </a:prstGeom>
          <a:noFill/>
        </p:spPr>
        <p:txBody>
          <a:bodyPr wrap="square" rtlCol="0">
            <a:spAutoFit/>
          </a:bodyPr>
          <a:lstStyle/>
          <a:p>
            <a:r>
              <a:rPr lang="en-AU" sz="1400" dirty="0"/>
              <a:t>Scores (PCA and </a:t>
            </a:r>
            <a:r>
              <a:rPr lang="en-AU" sz="1400" i="1" dirty="0"/>
              <a:t>f</a:t>
            </a:r>
            <a:r>
              <a:rPr lang="en-AU" sz="1400" dirty="0"/>
              <a:t>PCA) also carry a magnitude component…</a:t>
            </a:r>
          </a:p>
        </p:txBody>
      </p:sp>
      <p:pic>
        <p:nvPicPr>
          <p:cNvPr id="10" name="Picture 9">
            <a:extLst>
              <a:ext uri="{FF2B5EF4-FFF2-40B4-BE49-F238E27FC236}">
                <a16:creationId xmlns:a16="http://schemas.microsoft.com/office/drawing/2014/main" id="{BDFE4B17-C8EC-4E9D-AF0F-9ED01428AE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044" y="1874043"/>
            <a:ext cx="5486400" cy="4572000"/>
          </a:xfrm>
          <a:prstGeom prst="rect">
            <a:avLst/>
          </a:prstGeom>
        </p:spPr>
      </p:pic>
    </p:spTree>
    <p:extLst>
      <p:ext uri="{BB962C8B-B14F-4D97-AF65-F5344CB8AC3E}">
        <p14:creationId xmlns:p14="http://schemas.microsoft.com/office/powerpoint/2010/main" val="1339047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3E8A3-1E37-4B92-A90A-459135266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58" y="2080021"/>
            <a:ext cx="8778240" cy="2057400"/>
          </a:xfrm>
          <a:prstGeom prst="rect">
            <a:avLst/>
          </a:prstGeom>
        </p:spPr>
      </p:pic>
      <p:sp>
        <p:nvSpPr>
          <p:cNvPr id="7" name="TextBox 6">
            <a:extLst>
              <a:ext uri="{FF2B5EF4-FFF2-40B4-BE49-F238E27FC236}">
                <a16:creationId xmlns:a16="http://schemas.microsoft.com/office/drawing/2014/main" id="{C46551B5-CFA3-475E-AC4A-8F5058798351}"/>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itle 1">
            <a:extLst>
              <a:ext uri="{FF2B5EF4-FFF2-40B4-BE49-F238E27FC236}">
                <a16:creationId xmlns:a16="http://schemas.microsoft.com/office/drawing/2014/main" id="{E8ACAEC6-E6DB-4306-8532-B9E81377B8F6}"/>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
        <p:nvSpPr>
          <p:cNvPr id="8" name="TextBox 7">
            <a:extLst>
              <a:ext uri="{FF2B5EF4-FFF2-40B4-BE49-F238E27FC236}">
                <a16:creationId xmlns:a16="http://schemas.microsoft.com/office/drawing/2014/main" id="{9766D4A0-3F89-4D39-A39E-E3EA79A686CC}"/>
              </a:ext>
            </a:extLst>
          </p:cNvPr>
          <p:cNvSpPr txBox="1"/>
          <p:nvPr/>
        </p:nvSpPr>
        <p:spPr>
          <a:xfrm>
            <a:off x="838200" y="4668819"/>
            <a:ext cx="2561216" cy="523220"/>
          </a:xfrm>
          <a:prstGeom prst="rect">
            <a:avLst/>
          </a:prstGeom>
          <a:noFill/>
        </p:spPr>
        <p:txBody>
          <a:bodyPr wrap="square" rtlCol="0">
            <a:spAutoFit/>
          </a:bodyPr>
          <a:lstStyle/>
          <a:p>
            <a:r>
              <a:rPr lang="en-AU" sz="1400" dirty="0"/>
              <a:t>Scores (PCA and </a:t>
            </a:r>
            <a:r>
              <a:rPr lang="en-AU" sz="1400" i="1" dirty="0"/>
              <a:t>f</a:t>
            </a:r>
            <a:r>
              <a:rPr lang="en-AU" sz="1400" dirty="0"/>
              <a:t>PCA) also carry a magnitude component…</a:t>
            </a:r>
          </a:p>
        </p:txBody>
      </p:sp>
      <p:pic>
        <p:nvPicPr>
          <p:cNvPr id="11" name="Picture 10">
            <a:extLst>
              <a:ext uri="{FF2B5EF4-FFF2-40B4-BE49-F238E27FC236}">
                <a16:creationId xmlns:a16="http://schemas.microsoft.com/office/drawing/2014/main" id="{252F10FC-46F4-496E-B9C6-6A542BF0C4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187" y="1871447"/>
            <a:ext cx="5486400" cy="4572000"/>
          </a:xfrm>
          <a:prstGeom prst="rect">
            <a:avLst/>
          </a:prstGeom>
        </p:spPr>
      </p:pic>
    </p:spTree>
    <p:extLst>
      <p:ext uri="{BB962C8B-B14F-4D97-AF65-F5344CB8AC3E}">
        <p14:creationId xmlns:p14="http://schemas.microsoft.com/office/powerpoint/2010/main" val="134798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3E8A3-1E37-4B92-A90A-459135266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58" y="2080021"/>
            <a:ext cx="8778240" cy="2057400"/>
          </a:xfrm>
          <a:prstGeom prst="rect">
            <a:avLst/>
          </a:prstGeom>
        </p:spPr>
      </p:pic>
      <p:sp>
        <p:nvSpPr>
          <p:cNvPr id="7" name="TextBox 6">
            <a:extLst>
              <a:ext uri="{FF2B5EF4-FFF2-40B4-BE49-F238E27FC236}">
                <a16:creationId xmlns:a16="http://schemas.microsoft.com/office/drawing/2014/main" id="{C46551B5-CFA3-475E-AC4A-8F5058798351}"/>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itle 1">
            <a:extLst>
              <a:ext uri="{FF2B5EF4-FFF2-40B4-BE49-F238E27FC236}">
                <a16:creationId xmlns:a16="http://schemas.microsoft.com/office/drawing/2014/main" id="{E8ACAEC6-E6DB-4306-8532-B9E81377B8F6}"/>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
        <p:nvSpPr>
          <p:cNvPr id="8" name="TextBox 7">
            <a:extLst>
              <a:ext uri="{FF2B5EF4-FFF2-40B4-BE49-F238E27FC236}">
                <a16:creationId xmlns:a16="http://schemas.microsoft.com/office/drawing/2014/main" id="{9766D4A0-3F89-4D39-A39E-E3EA79A686CC}"/>
              </a:ext>
            </a:extLst>
          </p:cNvPr>
          <p:cNvSpPr txBox="1"/>
          <p:nvPr/>
        </p:nvSpPr>
        <p:spPr>
          <a:xfrm>
            <a:off x="838200" y="4668819"/>
            <a:ext cx="2561216" cy="523220"/>
          </a:xfrm>
          <a:prstGeom prst="rect">
            <a:avLst/>
          </a:prstGeom>
          <a:noFill/>
        </p:spPr>
        <p:txBody>
          <a:bodyPr wrap="square" rtlCol="0">
            <a:spAutoFit/>
          </a:bodyPr>
          <a:lstStyle/>
          <a:p>
            <a:r>
              <a:rPr lang="en-AU" sz="1400" dirty="0"/>
              <a:t>Scores (PCA and </a:t>
            </a:r>
            <a:r>
              <a:rPr lang="en-AU" sz="1400" i="1" dirty="0"/>
              <a:t>f</a:t>
            </a:r>
            <a:r>
              <a:rPr lang="en-AU" sz="1400" dirty="0"/>
              <a:t>PCA) also carry a magnitude component…</a:t>
            </a:r>
          </a:p>
        </p:txBody>
      </p:sp>
      <p:pic>
        <p:nvPicPr>
          <p:cNvPr id="10" name="Picture 9">
            <a:extLst>
              <a:ext uri="{FF2B5EF4-FFF2-40B4-BE49-F238E27FC236}">
                <a16:creationId xmlns:a16="http://schemas.microsoft.com/office/drawing/2014/main" id="{588BADCE-2D18-4513-80BC-E59E2FB0B8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042" y="1874043"/>
            <a:ext cx="5486400" cy="4572000"/>
          </a:xfrm>
          <a:prstGeom prst="rect">
            <a:avLst/>
          </a:prstGeom>
        </p:spPr>
      </p:pic>
    </p:spTree>
    <p:extLst>
      <p:ext uri="{BB962C8B-B14F-4D97-AF65-F5344CB8AC3E}">
        <p14:creationId xmlns:p14="http://schemas.microsoft.com/office/powerpoint/2010/main" val="365856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3E8A3-1E37-4B92-A90A-459135266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58" y="2080021"/>
            <a:ext cx="8778240" cy="2057400"/>
          </a:xfrm>
          <a:prstGeom prst="rect">
            <a:avLst/>
          </a:prstGeom>
        </p:spPr>
      </p:pic>
      <p:sp>
        <p:nvSpPr>
          <p:cNvPr id="7" name="TextBox 6">
            <a:extLst>
              <a:ext uri="{FF2B5EF4-FFF2-40B4-BE49-F238E27FC236}">
                <a16:creationId xmlns:a16="http://schemas.microsoft.com/office/drawing/2014/main" id="{C46551B5-CFA3-475E-AC4A-8F5058798351}"/>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itle 1">
            <a:extLst>
              <a:ext uri="{FF2B5EF4-FFF2-40B4-BE49-F238E27FC236}">
                <a16:creationId xmlns:a16="http://schemas.microsoft.com/office/drawing/2014/main" id="{E8ACAEC6-E6DB-4306-8532-B9E81377B8F6}"/>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
        <p:nvSpPr>
          <p:cNvPr id="8" name="TextBox 7">
            <a:extLst>
              <a:ext uri="{FF2B5EF4-FFF2-40B4-BE49-F238E27FC236}">
                <a16:creationId xmlns:a16="http://schemas.microsoft.com/office/drawing/2014/main" id="{9766D4A0-3F89-4D39-A39E-E3EA79A686CC}"/>
              </a:ext>
            </a:extLst>
          </p:cNvPr>
          <p:cNvSpPr txBox="1"/>
          <p:nvPr/>
        </p:nvSpPr>
        <p:spPr>
          <a:xfrm>
            <a:off x="838200" y="4668819"/>
            <a:ext cx="2561216" cy="523220"/>
          </a:xfrm>
          <a:prstGeom prst="rect">
            <a:avLst/>
          </a:prstGeom>
          <a:noFill/>
        </p:spPr>
        <p:txBody>
          <a:bodyPr wrap="square" rtlCol="0">
            <a:spAutoFit/>
          </a:bodyPr>
          <a:lstStyle/>
          <a:p>
            <a:r>
              <a:rPr lang="en-AU" sz="1400" dirty="0"/>
              <a:t>Scores (PCA and </a:t>
            </a:r>
            <a:r>
              <a:rPr lang="en-AU" sz="1400" i="1" dirty="0"/>
              <a:t>f</a:t>
            </a:r>
            <a:r>
              <a:rPr lang="en-AU" sz="1400" dirty="0"/>
              <a:t>PCA) also carry a magnitude component…</a:t>
            </a:r>
          </a:p>
        </p:txBody>
      </p:sp>
      <p:pic>
        <p:nvPicPr>
          <p:cNvPr id="11" name="Picture 10">
            <a:extLst>
              <a:ext uri="{FF2B5EF4-FFF2-40B4-BE49-F238E27FC236}">
                <a16:creationId xmlns:a16="http://schemas.microsoft.com/office/drawing/2014/main" id="{2B1D5FB7-CBEB-482C-837A-E8437F479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042" y="1871447"/>
            <a:ext cx="5486400" cy="4572000"/>
          </a:xfrm>
          <a:prstGeom prst="rect">
            <a:avLst/>
          </a:prstGeom>
        </p:spPr>
      </p:pic>
    </p:spTree>
    <p:extLst>
      <p:ext uri="{BB962C8B-B14F-4D97-AF65-F5344CB8AC3E}">
        <p14:creationId xmlns:p14="http://schemas.microsoft.com/office/powerpoint/2010/main" val="1892466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6551B5-CFA3-475E-AC4A-8F5058798351}"/>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9" name="Title 1">
            <a:extLst>
              <a:ext uri="{FF2B5EF4-FFF2-40B4-BE49-F238E27FC236}">
                <a16:creationId xmlns:a16="http://schemas.microsoft.com/office/drawing/2014/main" id="{E8ACAEC6-E6DB-4306-8532-B9E81377B8F6}"/>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
        <p:nvSpPr>
          <p:cNvPr id="10" name="TextBox 9">
            <a:extLst>
              <a:ext uri="{FF2B5EF4-FFF2-40B4-BE49-F238E27FC236}">
                <a16:creationId xmlns:a16="http://schemas.microsoft.com/office/drawing/2014/main" id="{41742900-0E39-4BCD-90B4-FA820FB005D3}"/>
              </a:ext>
            </a:extLst>
          </p:cNvPr>
          <p:cNvSpPr txBox="1"/>
          <p:nvPr/>
        </p:nvSpPr>
        <p:spPr>
          <a:xfrm>
            <a:off x="838200" y="4668819"/>
            <a:ext cx="2561216" cy="523220"/>
          </a:xfrm>
          <a:prstGeom prst="rect">
            <a:avLst/>
          </a:prstGeom>
          <a:noFill/>
        </p:spPr>
        <p:txBody>
          <a:bodyPr wrap="square" rtlCol="0">
            <a:spAutoFit/>
          </a:bodyPr>
          <a:lstStyle/>
          <a:p>
            <a:r>
              <a:rPr lang="en-AU" sz="1400" dirty="0"/>
              <a:t>PCA of Waveforms and </a:t>
            </a:r>
            <a:r>
              <a:rPr lang="en-AU" sz="1400" i="1" dirty="0"/>
              <a:t>f</a:t>
            </a:r>
            <a:r>
              <a:rPr lang="en-AU" sz="1400" dirty="0"/>
              <a:t>PCA can be described together…</a:t>
            </a:r>
          </a:p>
        </p:txBody>
      </p:sp>
      <p:sp>
        <p:nvSpPr>
          <p:cNvPr id="11" name="TextBox 10">
            <a:extLst>
              <a:ext uri="{FF2B5EF4-FFF2-40B4-BE49-F238E27FC236}">
                <a16:creationId xmlns:a16="http://schemas.microsoft.com/office/drawing/2014/main" id="{410C7A3B-C366-4DE1-8610-87AFCA40A28C}"/>
              </a:ext>
            </a:extLst>
          </p:cNvPr>
          <p:cNvSpPr txBox="1"/>
          <p:nvPr/>
        </p:nvSpPr>
        <p:spPr>
          <a:xfrm>
            <a:off x="3830618" y="4668819"/>
            <a:ext cx="2310203" cy="1015663"/>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Step</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Weights relative to PCs/</a:t>
            </a:r>
            <a:r>
              <a:rPr lang="en-AU" sz="1400" i="1" dirty="0">
                <a:solidFill>
                  <a:schemeClr val="bg1">
                    <a:lumMod val="50000"/>
                  </a:schemeClr>
                </a:solidFill>
                <a:effectLst>
                  <a:outerShdw blurRad="38100" dist="38100" dir="2700000" algn="tl">
                    <a:srgbClr val="000000">
                      <a:alpha val="43137"/>
                    </a:srgbClr>
                  </a:outerShdw>
                </a:effectLst>
              </a:rPr>
              <a:t>f</a:t>
            </a:r>
            <a:r>
              <a:rPr lang="en-AU" sz="1400" dirty="0">
                <a:solidFill>
                  <a:schemeClr val="bg1">
                    <a:lumMod val="50000"/>
                  </a:schemeClr>
                </a:solidFill>
                <a:effectLst>
                  <a:outerShdw blurRad="38100" dist="38100" dir="2700000" algn="tl">
                    <a:srgbClr val="000000">
                      <a:alpha val="43137"/>
                    </a:srgbClr>
                  </a:outerShdw>
                </a:effectLst>
              </a:rPr>
              <a:t>PCs</a:t>
            </a:r>
          </a:p>
          <a:p>
            <a:endParaRPr lang="en-AU" sz="1400" dirty="0"/>
          </a:p>
        </p:txBody>
      </p:sp>
      <p:sp>
        <p:nvSpPr>
          <p:cNvPr id="12" name="TextBox 11">
            <a:extLst>
              <a:ext uri="{FF2B5EF4-FFF2-40B4-BE49-F238E27FC236}">
                <a16:creationId xmlns:a16="http://schemas.microsoft.com/office/drawing/2014/main" id="{A69E97BD-74A0-4598-9C23-F7F5A737F904}"/>
              </a:ext>
            </a:extLst>
          </p:cNvPr>
          <p:cNvSpPr txBox="1"/>
          <p:nvPr/>
        </p:nvSpPr>
        <p:spPr>
          <a:xfrm>
            <a:off x="6425007" y="4668819"/>
            <a:ext cx="2310202" cy="1015663"/>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PCA of Waveforms</a:t>
            </a:r>
          </a:p>
          <a:p>
            <a:endParaRPr lang="en-AU" sz="1400" dirty="0"/>
          </a:p>
          <a:p>
            <a:r>
              <a:rPr lang="en-AU" sz="1400" dirty="0"/>
              <a:t>PC scores</a:t>
            </a:r>
          </a:p>
          <a:p>
            <a:endParaRPr lang="en-AU" sz="1400" dirty="0"/>
          </a:p>
        </p:txBody>
      </p:sp>
      <p:sp>
        <p:nvSpPr>
          <p:cNvPr id="13" name="TextBox 12">
            <a:extLst>
              <a:ext uri="{FF2B5EF4-FFF2-40B4-BE49-F238E27FC236}">
                <a16:creationId xmlns:a16="http://schemas.microsoft.com/office/drawing/2014/main" id="{951FB2C9-B299-4A67-A268-AC7EA6A23350}"/>
              </a:ext>
            </a:extLst>
          </p:cNvPr>
          <p:cNvSpPr txBox="1"/>
          <p:nvPr/>
        </p:nvSpPr>
        <p:spPr>
          <a:xfrm>
            <a:off x="9019394" y="4668819"/>
            <a:ext cx="2426742" cy="1446550"/>
          </a:xfrm>
          <a:prstGeom prst="rect">
            <a:avLst/>
          </a:prstGeom>
          <a:noFill/>
        </p:spPr>
        <p:txBody>
          <a:bodyPr wrap="square" rtlCol="0">
            <a:spAutoFit/>
          </a:bodyPr>
          <a:lstStyle/>
          <a:p>
            <a:r>
              <a:rPr lang="en-AU" i="1" dirty="0">
                <a:solidFill>
                  <a:srgbClr val="0070C0"/>
                </a:solidFill>
                <a:effectLst>
                  <a:outerShdw blurRad="38100" dist="38100" dir="2700000" algn="tl">
                    <a:srgbClr val="000000">
                      <a:alpha val="43137"/>
                    </a:srgbClr>
                  </a:outerShdw>
                </a:effectLst>
              </a:rPr>
              <a:t>f</a:t>
            </a:r>
            <a:r>
              <a:rPr lang="en-AU" dirty="0">
                <a:solidFill>
                  <a:srgbClr val="0070C0"/>
                </a:solidFill>
                <a:effectLst>
                  <a:outerShdw blurRad="38100" dist="38100" dir="2700000" algn="tl">
                    <a:srgbClr val="000000">
                      <a:alpha val="43137"/>
                    </a:srgbClr>
                  </a:outerShdw>
                </a:effectLst>
              </a:rPr>
              <a:t>PCA</a:t>
            </a:r>
          </a:p>
          <a:p>
            <a:endParaRPr lang="en-AU" sz="1400" dirty="0"/>
          </a:p>
          <a:p>
            <a:r>
              <a:rPr lang="en-AU" sz="1400" i="1" dirty="0"/>
              <a:t>f</a:t>
            </a:r>
            <a:r>
              <a:rPr lang="en-AU" sz="1400" dirty="0"/>
              <a:t>PC scores</a:t>
            </a:r>
          </a:p>
          <a:p>
            <a:endParaRPr lang="en-AU" sz="1400" dirty="0"/>
          </a:p>
          <a:p>
            <a:endParaRPr lang="en-AU" sz="1400" dirty="0"/>
          </a:p>
          <a:p>
            <a:endParaRPr lang="en-AU" sz="1400" dirty="0"/>
          </a:p>
        </p:txBody>
      </p:sp>
      <p:cxnSp>
        <p:nvCxnSpPr>
          <p:cNvPr id="15" name="Straight Connector 14">
            <a:extLst>
              <a:ext uri="{FF2B5EF4-FFF2-40B4-BE49-F238E27FC236}">
                <a16:creationId xmlns:a16="http://schemas.microsoft.com/office/drawing/2014/main" id="{6DB9D327-C4D8-4EBD-B380-726F24070866}"/>
              </a:ext>
            </a:extLst>
          </p:cNvPr>
          <p:cNvCxnSpPr>
            <a:cxnSpLocks/>
          </p:cNvCxnSpPr>
          <p:nvPr/>
        </p:nvCxnSpPr>
        <p:spPr>
          <a:xfrm>
            <a:off x="3830618"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30678A-F8E2-431D-836E-796ACA164692}"/>
              </a:ext>
            </a:extLst>
          </p:cNvPr>
          <p:cNvCxnSpPr>
            <a:cxnSpLocks/>
          </p:cNvCxnSpPr>
          <p:nvPr/>
        </p:nvCxnSpPr>
        <p:spPr>
          <a:xfrm>
            <a:off x="6425006"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041100-CAC9-4AF2-BB06-3B9F033A3895}"/>
              </a:ext>
            </a:extLst>
          </p:cNvPr>
          <p:cNvCxnSpPr>
            <a:cxnSpLocks/>
          </p:cNvCxnSpPr>
          <p:nvPr/>
        </p:nvCxnSpPr>
        <p:spPr>
          <a:xfrm>
            <a:off x="9019394"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B29E7CE-4387-4D70-B2E8-72AB8B2E4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600" y="2057400"/>
            <a:ext cx="8777841" cy="2057400"/>
          </a:xfrm>
          <a:prstGeom prst="rect">
            <a:avLst/>
          </a:prstGeom>
        </p:spPr>
      </p:pic>
    </p:spTree>
    <p:extLst>
      <p:ext uri="{BB962C8B-B14F-4D97-AF65-F5344CB8AC3E}">
        <p14:creationId xmlns:p14="http://schemas.microsoft.com/office/powerpoint/2010/main" val="1507483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DBD0A8-2D58-4216-B1A0-65A40298C135}"/>
              </a:ext>
            </a:extLst>
          </p:cNvPr>
          <p:cNvSpPr txBox="1"/>
          <p:nvPr/>
        </p:nvSpPr>
        <p:spPr>
          <a:xfrm>
            <a:off x="838200" y="1566266"/>
            <a:ext cx="8267307" cy="307777"/>
          </a:xfrm>
          <a:prstGeom prst="rect">
            <a:avLst/>
          </a:prstGeom>
          <a:noFill/>
        </p:spPr>
        <p:txBody>
          <a:bodyPr wrap="square" rtlCol="0">
            <a:spAutoFit/>
          </a:bodyPr>
          <a:lstStyle/>
          <a:p>
            <a:r>
              <a:rPr lang="en-AU" sz="1400" dirty="0"/>
              <a:t>Data used to describe these techniques come from sample data set one in Warmenhoven et al. (2017).</a:t>
            </a:r>
          </a:p>
        </p:txBody>
      </p:sp>
      <p:sp>
        <p:nvSpPr>
          <p:cNvPr id="8" name="Title 1">
            <a:extLst>
              <a:ext uri="{FF2B5EF4-FFF2-40B4-BE49-F238E27FC236}">
                <a16:creationId xmlns:a16="http://schemas.microsoft.com/office/drawing/2014/main" id="{47C224A5-01A9-4CC6-82C6-515650702684}"/>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sp>
        <p:nvSpPr>
          <p:cNvPr id="9" name="TextBox 8">
            <a:extLst>
              <a:ext uri="{FF2B5EF4-FFF2-40B4-BE49-F238E27FC236}">
                <a16:creationId xmlns:a16="http://schemas.microsoft.com/office/drawing/2014/main" id="{48EF4126-131B-4D89-8815-3484F0DF149C}"/>
              </a:ext>
            </a:extLst>
          </p:cNvPr>
          <p:cNvSpPr txBox="1"/>
          <p:nvPr/>
        </p:nvSpPr>
        <p:spPr>
          <a:xfrm>
            <a:off x="838200" y="4668819"/>
            <a:ext cx="2561216" cy="523220"/>
          </a:xfrm>
          <a:prstGeom prst="rect">
            <a:avLst/>
          </a:prstGeom>
          <a:noFill/>
        </p:spPr>
        <p:txBody>
          <a:bodyPr wrap="square" rtlCol="0">
            <a:spAutoFit/>
          </a:bodyPr>
          <a:lstStyle/>
          <a:p>
            <a:r>
              <a:rPr lang="en-AU" sz="1400" dirty="0"/>
              <a:t>PCA of Waveforms and </a:t>
            </a:r>
            <a:r>
              <a:rPr lang="en-AU" sz="1400" i="1" dirty="0"/>
              <a:t>f</a:t>
            </a:r>
            <a:r>
              <a:rPr lang="en-AU" sz="1400" dirty="0"/>
              <a:t>PCA can be described together…</a:t>
            </a:r>
          </a:p>
        </p:txBody>
      </p:sp>
      <p:sp>
        <p:nvSpPr>
          <p:cNvPr id="10" name="TextBox 9">
            <a:extLst>
              <a:ext uri="{FF2B5EF4-FFF2-40B4-BE49-F238E27FC236}">
                <a16:creationId xmlns:a16="http://schemas.microsoft.com/office/drawing/2014/main" id="{143F735A-970E-4ADD-8115-4C64435CAC4F}"/>
              </a:ext>
            </a:extLst>
          </p:cNvPr>
          <p:cNvSpPr txBox="1"/>
          <p:nvPr/>
        </p:nvSpPr>
        <p:spPr>
          <a:xfrm>
            <a:off x="3830618" y="4668819"/>
            <a:ext cx="2310203" cy="1015663"/>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Step</a:t>
            </a:r>
          </a:p>
          <a:p>
            <a:endParaRPr lang="en-AU" sz="1400" dirty="0"/>
          </a:p>
          <a:p>
            <a:r>
              <a:rPr lang="en-AU" sz="1400" dirty="0">
                <a:solidFill>
                  <a:schemeClr val="bg1">
                    <a:lumMod val="50000"/>
                  </a:schemeClr>
                </a:solidFill>
                <a:effectLst>
                  <a:outerShdw blurRad="38100" dist="38100" dir="2700000" algn="tl">
                    <a:srgbClr val="000000">
                      <a:alpha val="43137"/>
                    </a:srgbClr>
                  </a:outerShdw>
                </a:effectLst>
              </a:rPr>
              <a:t>Weights relative to PCs/</a:t>
            </a:r>
            <a:r>
              <a:rPr lang="en-AU" sz="1400" i="1" dirty="0">
                <a:solidFill>
                  <a:schemeClr val="bg1">
                    <a:lumMod val="50000"/>
                  </a:schemeClr>
                </a:solidFill>
                <a:effectLst>
                  <a:outerShdw blurRad="38100" dist="38100" dir="2700000" algn="tl">
                    <a:srgbClr val="000000">
                      <a:alpha val="43137"/>
                    </a:srgbClr>
                  </a:outerShdw>
                </a:effectLst>
              </a:rPr>
              <a:t>f</a:t>
            </a:r>
            <a:r>
              <a:rPr lang="en-AU" sz="1400" dirty="0">
                <a:solidFill>
                  <a:schemeClr val="bg1">
                    <a:lumMod val="50000"/>
                  </a:schemeClr>
                </a:solidFill>
                <a:effectLst>
                  <a:outerShdw blurRad="38100" dist="38100" dir="2700000" algn="tl">
                    <a:srgbClr val="000000">
                      <a:alpha val="43137"/>
                    </a:srgbClr>
                  </a:outerShdw>
                </a:effectLst>
              </a:rPr>
              <a:t>PCs</a:t>
            </a:r>
          </a:p>
          <a:p>
            <a:endParaRPr lang="en-AU" sz="1400" dirty="0"/>
          </a:p>
        </p:txBody>
      </p:sp>
      <p:sp>
        <p:nvSpPr>
          <p:cNvPr id="11" name="TextBox 10">
            <a:extLst>
              <a:ext uri="{FF2B5EF4-FFF2-40B4-BE49-F238E27FC236}">
                <a16:creationId xmlns:a16="http://schemas.microsoft.com/office/drawing/2014/main" id="{86C755A8-44E8-449E-82BC-516735C46E02}"/>
              </a:ext>
            </a:extLst>
          </p:cNvPr>
          <p:cNvSpPr txBox="1"/>
          <p:nvPr/>
        </p:nvSpPr>
        <p:spPr>
          <a:xfrm>
            <a:off x="6425007" y="4668819"/>
            <a:ext cx="2310202" cy="1015663"/>
          </a:xfrm>
          <a:prstGeom prst="rect">
            <a:avLst/>
          </a:prstGeom>
          <a:noFill/>
        </p:spPr>
        <p:txBody>
          <a:bodyPr wrap="square" rtlCol="0">
            <a:spAutoFit/>
          </a:bodyPr>
          <a:lstStyle/>
          <a:p>
            <a:r>
              <a:rPr lang="en-AU" dirty="0">
                <a:solidFill>
                  <a:srgbClr val="0070C0"/>
                </a:solidFill>
                <a:effectLst>
                  <a:outerShdw blurRad="38100" dist="38100" dir="2700000" algn="tl">
                    <a:srgbClr val="000000">
                      <a:alpha val="43137"/>
                    </a:srgbClr>
                  </a:outerShdw>
                </a:effectLst>
              </a:rPr>
              <a:t>PCA of Waveforms</a:t>
            </a:r>
          </a:p>
          <a:p>
            <a:endParaRPr lang="en-AU" sz="1400" dirty="0"/>
          </a:p>
          <a:p>
            <a:r>
              <a:rPr lang="en-AU" sz="1400" dirty="0"/>
              <a:t>PC scores</a:t>
            </a:r>
          </a:p>
          <a:p>
            <a:endParaRPr lang="en-AU" sz="1400" dirty="0"/>
          </a:p>
        </p:txBody>
      </p:sp>
      <p:sp>
        <p:nvSpPr>
          <p:cNvPr id="12" name="TextBox 11">
            <a:extLst>
              <a:ext uri="{FF2B5EF4-FFF2-40B4-BE49-F238E27FC236}">
                <a16:creationId xmlns:a16="http://schemas.microsoft.com/office/drawing/2014/main" id="{EA981B97-8C7A-4DCA-8EFA-2DB7D32BA2E1}"/>
              </a:ext>
            </a:extLst>
          </p:cNvPr>
          <p:cNvSpPr txBox="1"/>
          <p:nvPr/>
        </p:nvSpPr>
        <p:spPr>
          <a:xfrm>
            <a:off x="9019394" y="4668819"/>
            <a:ext cx="2426742" cy="1446550"/>
          </a:xfrm>
          <a:prstGeom prst="rect">
            <a:avLst/>
          </a:prstGeom>
          <a:noFill/>
        </p:spPr>
        <p:txBody>
          <a:bodyPr wrap="square" rtlCol="0">
            <a:spAutoFit/>
          </a:bodyPr>
          <a:lstStyle/>
          <a:p>
            <a:r>
              <a:rPr lang="en-AU" i="1" dirty="0">
                <a:solidFill>
                  <a:srgbClr val="0070C0"/>
                </a:solidFill>
                <a:effectLst>
                  <a:outerShdw blurRad="38100" dist="38100" dir="2700000" algn="tl">
                    <a:srgbClr val="000000">
                      <a:alpha val="43137"/>
                    </a:srgbClr>
                  </a:outerShdw>
                </a:effectLst>
              </a:rPr>
              <a:t>f</a:t>
            </a:r>
            <a:r>
              <a:rPr lang="en-AU" dirty="0">
                <a:solidFill>
                  <a:srgbClr val="0070C0"/>
                </a:solidFill>
                <a:effectLst>
                  <a:outerShdw blurRad="38100" dist="38100" dir="2700000" algn="tl">
                    <a:srgbClr val="000000">
                      <a:alpha val="43137"/>
                    </a:srgbClr>
                  </a:outerShdw>
                </a:effectLst>
              </a:rPr>
              <a:t>PCA</a:t>
            </a:r>
          </a:p>
          <a:p>
            <a:endParaRPr lang="en-AU" sz="1400" dirty="0"/>
          </a:p>
          <a:p>
            <a:r>
              <a:rPr lang="en-AU" sz="1400" i="1" dirty="0"/>
              <a:t>f</a:t>
            </a:r>
            <a:r>
              <a:rPr lang="en-AU" sz="1400" dirty="0"/>
              <a:t>PC scores</a:t>
            </a:r>
          </a:p>
          <a:p>
            <a:endParaRPr lang="en-AU" sz="1400" dirty="0"/>
          </a:p>
          <a:p>
            <a:endParaRPr lang="en-AU" sz="1400" dirty="0"/>
          </a:p>
          <a:p>
            <a:endParaRPr lang="en-AU" sz="1400" dirty="0"/>
          </a:p>
        </p:txBody>
      </p:sp>
      <p:cxnSp>
        <p:nvCxnSpPr>
          <p:cNvPr id="13" name="Straight Connector 12">
            <a:extLst>
              <a:ext uri="{FF2B5EF4-FFF2-40B4-BE49-F238E27FC236}">
                <a16:creationId xmlns:a16="http://schemas.microsoft.com/office/drawing/2014/main" id="{C031381B-6887-4C37-855D-D138A1E06234}"/>
              </a:ext>
            </a:extLst>
          </p:cNvPr>
          <p:cNvCxnSpPr>
            <a:cxnSpLocks/>
          </p:cNvCxnSpPr>
          <p:nvPr/>
        </p:nvCxnSpPr>
        <p:spPr>
          <a:xfrm>
            <a:off x="3830618"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F4D749-23AE-464B-B64A-B009E3F9B949}"/>
              </a:ext>
            </a:extLst>
          </p:cNvPr>
          <p:cNvCxnSpPr>
            <a:cxnSpLocks/>
          </p:cNvCxnSpPr>
          <p:nvPr/>
        </p:nvCxnSpPr>
        <p:spPr>
          <a:xfrm>
            <a:off x="6425006"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C9626E-94FE-4F6B-A427-01418627F9DE}"/>
              </a:ext>
            </a:extLst>
          </p:cNvPr>
          <p:cNvCxnSpPr>
            <a:cxnSpLocks/>
          </p:cNvCxnSpPr>
          <p:nvPr/>
        </p:nvCxnSpPr>
        <p:spPr>
          <a:xfrm>
            <a:off x="9019394" y="5016842"/>
            <a:ext cx="231020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0DC7A6-35E9-437F-B566-1B5B8CF79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600" y="2059200"/>
            <a:ext cx="8777841" cy="2057400"/>
          </a:xfrm>
          <a:prstGeom prst="rect">
            <a:avLst/>
          </a:prstGeom>
        </p:spPr>
      </p:pic>
      <p:pic>
        <p:nvPicPr>
          <p:cNvPr id="17" name="Picture 16">
            <a:extLst>
              <a:ext uri="{FF2B5EF4-FFF2-40B4-BE49-F238E27FC236}">
                <a16:creationId xmlns:a16="http://schemas.microsoft.com/office/drawing/2014/main" id="{6E8FC80A-A212-466D-8BC3-A8D73A840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600" y="2057400"/>
            <a:ext cx="8777841" cy="2057400"/>
          </a:xfrm>
          <a:prstGeom prst="rect">
            <a:avLst/>
          </a:prstGeom>
        </p:spPr>
      </p:pic>
      <p:pic>
        <p:nvPicPr>
          <p:cNvPr id="19" name="Picture 18">
            <a:extLst>
              <a:ext uri="{FF2B5EF4-FFF2-40B4-BE49-F238E27FC236}">
                <a16:creationId xmlns:a16="http://schemas.microsoft.com/office/drawing/2014/main" id="{A417BBB9-CB6A-4DE2-AD05-4B49AE6F9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7600" y="2057400"/>
            <a:ext cx="8777841" cy="2057400"/>
          </a:xfrm>
          <a:prstGeom prst="rect">
            <a:avLst/>
          </a:prstGeom>
        </p:spPr>
      </p:pic>
      <p:pic>
        <p:nvPicPr>
          <p:cNvPr id="21" name="Picture 20">
            <a:extLst>
              <a:ext uri="{FF2B5EF4-FFF2-40B4-BE49-F238E27FC236}">
                <a16:creationId xmlns:a16="http://schemas.microsoft.com/office/drawing/2014/main" id="{AFEE8B1D-D199-4E8C-AC6D-862ED155B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00" y="2057400"/>
            <a:ext cx="8777841" cy="2057400"/>
          </a:xfrm>
          <a:prstGeom prst="rect">
            <a:avLst/>
          </a:prstGeom>
        </p:spPr>
      </p:pic>
      <p:pic>
        <p:nvPicPr>
          <p:cNvPr id="23" name="Picture 22">
            <a:extLst>
              <a:ext uri="{FF2B5EF4-FFF2-40B4-BE49-F238E27FC236}">
                <a16:creationId xmlns:a16="http://schemas.microsoft.com/office/drawing/2014/main" id="{D4FE87B7-EA68-4BEC-B380-CE9F994C7B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7601" y="2057400"/>
            <a:ext cx="8777841" cy="2057400"/>
          </a:xfrm>
          <a:prstGeom prst="rect">
            <a:avLst/>
          </a:prstGeom>
        </p:spPr>
      </p:pic>
      <p:pic>
        <p:nvPicPr>
          <p:cNvPr id="25" name="Picture 24">
            <a:extLst>
              <a:ext uri="{FF2B5EF4-FFF2-40B4-BE49-F238E27FC236}">
                <a16:creationId xmlns:a16="http://schemas.microsoft.com/office/drawing/2014/main" id="{360EE10B-66BC-453C-8628-7164E51743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7600" y="2057400"/>
            <a:ext cx="8777841" cy="2057400"/>
          </a:xfrm>
          <a:prstGeom prst="rect">
            <a:avLst/>
          </a:prstGeom>
        </p:spPr>
      </p:pic>
      <p:pic>
        <p:nvPicPr>
          <p:cNvPr id="27" name="Picture 26">
            <a:extLst>
              <a:ext uri="{FF2B5EF4-FFF2-40B4-BE49-F238E27FC236}">
                <a16:creationId xmlns:a16="http://schemas.microsoft.com/office/drawing/2014/main" id="{BDE318E2-4FDA-4E16-8371-2A11C3CDFB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67600" y="2057400"/>
            <a:ext cx="8777841" cy="2057400"/>
          </a:xfrm>
          <a:prstGeom prst="rect">
            <a:avLst/>
          </a:prstGeom>
        </p:spPr>
      </p:pic>
    </p:spTree>
    <p:extLst>
      <p:ext uri="{BB962C8B-B14F-4D97-AF65-F5344CB8AC3E}">
        <p14:creationId xmlns:p14="http://schemas.microsoft.com/office/powerpoint/2010/main" val="289909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9F3A-C33A-44F7-8A35-8EC7D107E94E}"/>
              </a:ext>
            </a:extLst>
          </p:cNvPr>
          <p:cNvSpPr>
            <a:spLocks noGrp="1"/>
          </p:cNvSpPr>
          <p:nvPr>
            <p:ph type="title"/>
          </p:nvPr>
        </p:nvSpPr>
        <p:spPr/>
        <p:txBody>
          <a:bodyPr/>
          <a:lstStyle/>
          <a:p>
            <a:r>
              <a:rPr lang="en-AU" dirty="0">
                <a:solidFill>
                  <a:srgbClr val="0070C0"/>
                </a:solidFill>
                <a:latin typeface="Tw Cen MT" panose="020B0602020104020603" pitchFamily="34" charset="0"/>
              </a:rPr>
              <a:t>Finding Patterns with PCA and </a:t>
            </a:r>
            <a:r>
              <a:rPr lang="en-AU" i="1" dirty="0">
                <a:solidFill>
                  <a:srgbClr val="0070C0"/>
                </a:solidFill>
                <a:latin typeface="Tw Cen MT" panose="020B0602020104020603" pitchFamily="34" charset="0"/>
              </a:rPr>
              <a:t>f</a:t>
            </a:r>
            <a:r>
              <a:rPr lang="en-AU" dirty="0">
                <a:solidFill>
                  <a:srgbClr val="0070C0"/>
                </a:solidFill>
                <a:latin typeface="Tw Cen MT" panose="020B0602020104020603" pitchFamily="34" charset="0"/>
              </a:rPr>
              <a:t>PCA</a:t>
            </a:r>
          </a:p>
        </p:txBody>
      </p:sp>
      <p:pic>
        <p:nvPicPr>
          <p:cNvPr id="5" name="Content Placeholder 4">
            <a:extLst>
              <a:ext uri="{FF2B5EF4-FFF2-40B4-BE49-F238E27FC236}">
                <a16:creationId xmlns:a16="http://schemas.microsoft.com/office/drawing/2014/main" id="{D3DA341F-9FA8-435B-BCDF-E868D21FAE31}"/>
              </a:ext>
            </a:extLst>
          </p:cNvPr>
          <p:cNvPicPr>
            <a:picLocks noGrp="1" noChangeAspect="1"/>
          </p:cNvPicPr>
          <p:nvPr>
            <p:ph idx="1"/>
          </p:nvPr>
        </p:nvPicPr>
        <p:blipFill>
          <a:blip r:embed="rId3"/>
          <a:stretch>
            <a:fillRect/>
          </a:stretch>
        </p:blipFill>
        <p:spPr>
          <a:xfrm>
            <a:off x="2091687" y="1367218"/>
            <a:ext cx="3559175" cy="4448968"/>
          </a:xfrm>
        </p:spPr>
      </p:pic>
      <p:cxnSp>
        <p:nvCxnSpPr>
          <p:cNvPr id="8" name="Straight Arrow Connector 7">
            <a:extLst>
              <a:ext uri="{FF2B5EF4-FFF2-40B4-BE49-F238E27FC236}">
                <a16:creationId xmlns:a16="http://schemas.microsoft.com/office/drawing/2014/main" id="{3D104738-218F-430D-89DA-824A24571F59}"/>
              </a:ext>
            </a:extLst>
          </p:cNvPr>
          <p:cNvCxnSpPr/>
          <p:nvPr/>
        </p:nvCxnSpPr>
        <p:spPr>
          <a:xfrm flipH="1" flipV="1">
            <a:off x="5436125" y="2224726"/>
            <a:ext cx="848411" cy="1414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7A31E2F-5B4D-4F4B-A2F1-F1A0E17F7D4B}"/>
              </a:ext>
            </a:extLst>
          </p:cNvPr>
          <p:cNvCxnSpPr>
            <a:cxnSpLocks/>
          </p:cNvCxnSpPr>
          <p:nvPr/>
        </p:nvCxnSpPr>
        <p:spPr>
          <a:xfrm flipH="1">
            <a:off x="5436125" y="2366129"/>
            <a:ext cx="848411" cy="99924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2A3C56D-16C6-49BE-9972-9D8103BD1182}"/>
              </a:ext>
            </a:extLst>
          </p:cNvPr>
          <p:cNvCxnSpPr>
            <a:cxnSpLocks/>
          </p:cNvCxnSpPr>
          <p:nvPr/>
        </p:nvCxnSpPr>
        <p:spPr>
          <a:xfrm flipH="1">
            <a:off x="5436124" y="2831164"/>
            <a:ext cx="1000812" cy="1957653"/>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59BFCEB-60FF-4CC6-AE39-994B55499EFC}"/>
              </a:ext>
            </a:extLst>
          </p:cNvPr>
          <p:cNvSpPr txBox="1"/>
          <p:nvPr/>
        </p:nvSpPr>
        <p:spPr>
          <a:xfrm>
            <a:off x="6284535" y="3770722"/>
            <a:ext cx="3855565" cy="1754326"/>
          </a:xfrm>
          <a:prstGeom prst="rect">
            <a:avLst/>
          </a:prstGeom>
          <a:noFill/>
        </p:spPr>
        <p:txBody>
          <a:bodyPr wrap="square" rtlCol="0">
            <a:spAutoFit/>
          </a:bodyPr>
          <a:lstStyle/>
          <a:p>
            <a:r>
              <a:rPr lang="en-AU" dirty="0"/>
              <a:t>Apply conventional univariate or multivariate statistical practices to the scores:</a:t>
            </a:r>
          </a:p>
          <a:p>
            <a:endParaRPr lang="en-AU" dirty="0"/>
          </a:p>
          <a:p>
            <a:pPr marL="342900" indent="-342900">
              <a:buAutoNum type="arabicPeriod"/>
            </a:pPr>
            <a:r>
              <a:rPr lang="en-AU" dirty="0"/>
              <a:t>Discriminant Function Analysis</a:t>
            </a:r>
          </a:p>
          <a:p>
            <a:pPr marL="342900" indent="-342900">
              <a:buAutoNum type="arabicPeriod"/>
            </a:pPr>
            <a:r>
              <a:rPr lang="en-AU" dirty="0"/>
              <a:t>Clustering (k-means, etc.).</a:t>
            </a:r>
          </a:p>
        </p:txBody>
      </p:sp>
      <p:cxnSp>
        <p:nvCxnSpPr>
          <p:cNvPr id="10" name="Straight Arrow Connector 9">
            <a:extLst>
              <a:ext uri="{FF2B5EF4-FFF2-40B4-BE49-F238E27FC236}">
                <a16:creationId xmlns:a16="http://schemas.microsoft.com/office/drawing/2014/main" id="{17CEA3E2-EBF5-4B6D-872D-0F739494D1CF}"/>
              </a:ext>
            </a:extLst>
          </p:cNvPr>
          <p:cNvCxnSpPr>
            <a:cxnSpLocks/>
          </p:cNvCxnSpPr>
          <p:nvPr/>
        </p:nvCxnSpPr>
        <p:spPr>
          <a:xfrm flipH="1">
            <a:off x="5436124" y="4270342"/>
            <a:ext cx="848410" cy="77299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3AACB9B-F23C-4CE3-BB72-F0D1D6C0A1E1}"/>
              </a:ext>
            </a:extLst>
          </p:cNvPr>
          <p:cNvSpPr txBox="1"/>
          <p:nvPr/>
        </p:nvSpPr>
        <p:spPr>
          <a:xfrm>
            <a:off x="6284534" y="1630835"/>
            <a:ext cx="4354633" cy="1200329"/>
          </a:xfrm>
          <a:prstGeom prst="rect">
            <a:avLst/>
          </a:prstGeom>
          <a:noFill/>
          <a:ln>
            <a:noFill/>
          </a:ln>
        </p:spPr>
        <p:txBody>
          <a:bodyPr wrap="square" rtlCol="0">
            <a:spAutoFit/>
          </a:bodyPr>
          <a:lstStyle/>
          <a:p>
            <a:r>
              <a:rPr lang="en-AU" i="1" dirty="0"/>
              <a:t>PCA and fPCA outputs come in two phases</a:t>
            </a:r>
            <a:r>
              <a:rPr lang="en-AU" dirty="0"/>
              <a:t>:</a:t>
            </a:r>
          </a:p>
          <a:p>
            <a:endParaRPr lang="en-AU" dirty="0"/>
          </a:p>
          <a:p>
            <a:pPr marL="342900" indent="-342900">
              <a:buAutoNum type="arabicPeriod"/>
            </a:pPr>
            <a:r>
              <a:rPr lang="en-AU" dirty="0">
                <a:solidFill>
                  <a:srgbClr val="FF0000"/>
                </a:solidFill>
                <a:effectLst>
                  <a:outerShdw blurRad="38100" dist="38100" dir="2700000" algn="tl">
                    <a:srgbClr val="000000">
                      <a:alpha val="43137"/>
                    </a:srgbClr>
                  </a:outerShdw>
                </a:effectLst>
              </a:rPr>
              <a:t>The PCs or </a:t>
            </a:r>
            <a:r>
              <a:rPr lang="en-AU" i="1" dirty="0">
                <a:solidFill>
                  <a:srgbClr val="FF0000"/>
                </a:solidFill>
                <a:effectLst>
                  <a:outerShdw blurRad="38100" dist="38100" dir="2700000" algn="tl">
                    <a:srgbClr val="000000">
                      <a:alpha val="43137"/>
                    </a:srgbClr>
                  </a:outerShdw>
                </a:effectLst>
              </a:rPr>
              <a:t>f</a:t>
            </a:r>
            <a:r>
              <a:rPr lang="en-AU" dirty="0">
                <a:solidFill>
                  <a:srgbClr val="FF0000"/>
                </a:solidFill>
                <a:effectLst>
                  <a:outerShdw blurRad="38100" dist="38100" dir="2700000" algn="tl">
                    <a:srgbClr val="000000">
                      <a:alpha val="43137"/>
                    </a:srgbClr>
                  </a:outerShdw>
                </a:effectLst>
              </a:rPr>
              <a:t>PCs </a:t>
            </a:r>
          </a:p>
          <a:p>
            <a:pPr marL="342900" indent="-342900">
              <a:buAutoNum type="arabicPeriod"/>
            </a:pPr>
            <a:r>
              <a:rPr lang="en-AU" dirty="0">
                <a:solidFill>
                  <a:srgbClr val="0070C0"/>
                </a:solidFill>
                <a:effectLst>
                  <a:outerShdw blurRad="38100" dist="38100" dir="2700000" algn="tl">
                    <a:srgbClr val="000000">
                      <a:alpha val="43137"/>
                    </a:srgbClr>
                  </a:outerShdw>
                </a:effectLst>
              </a:rPr>
              <a:t>The scores</a:t>
            </a:r>
          </a:p>
        </p:txBody>
      </p:sp>
      <p:sp>
        <p:nvSpPr>
          <p:cNvPr id="4" name="Right Brace 3">
            <a:extLst>
              <a:ext uri="{FF2B5EF4-FFF2-40B4-BE49-F238E27FC236}">
                <a16:creationId xmlns:a16="http://schemas.microsoft.com/office/drawing/2014/main" id="{BF0D60D0-377A-401C-A85B-FBCC961769DA}"/>
              </a:ext>
            </a:extLst>
          </p:cNvPr>
          <p:cNvSpPr/>
          <p:nvPr/>
        </p:nvSpPr>
        <p:spPr>
          <a:xfrm flipH="1">
            <a:off x="1732959" y="1630835"/>
            <a:ext cx="206327" cy="250867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Right Brace 12">
            <a:extLst>
              <a:ext uri="{FF2B5EF4-FFF2-40B4-BE49-F238E27FC236}">
                <a16:creationId xmlns:a16="http://schemas.microsoft.com/office/drawing/2014/main" id="{C891B7FA-F98B-4C5A-9C56-16D82BA6667E}"/>
              </a:ext>
            </a:extLst>
          </p:cNvPr>
          <p:cNvSpPr/>
          <p:nvPr/>
        </p:nvSpPr>
        <p:spPr>
          <a:xfrm flipH="1">
            <a:off x="1732959" y="4349321"/>
            <a:ext cx="206326" cy="1055903"/>
          </a:xfrm>
          <a:prstGeom prst="righ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 name="Rectangle 6">
            <a:extLst>
              <a:ext uri="{FF2B5EF4-FFF2-40B4-BE49-F238E27FC236}">
                <a16:creationId xmlns:a16="http://schemas.microsoft.com/office/drawing/2014/main" id="{60F3B681-CF71-40D5-B90E-1326BAE2C341}"/>
              </a:ext>
            </a:extLst>
          </p:cNvPr>
          <p:cNvSpPr/>
          <p:nvPr/>
        </p:nvSpPr>
        <p:spPr>
          <a:xfrm>
            <a:off x="680465" y="2700508"/>
            <a:ext cx="976293" cy="369332"/>
          </a:xfrm>
          <a:prstGeom prst="rect">
            <a:avLst/>
          </a:prstGeom>
        </p:spPr>
        <p:txBody>
          <a:bodyPr wrap="none">
            <a:spAutoFit/>
          </a:bodyPr>
          <a:lstStyle/>
          <a:p>
            <a:r>
              <a:rPr lang="en-AU" dirty="0">
                <a:solidFill>
                  <a:srgbClr val="FF0000"/>
                </a:solidFill>
                <a:effectLst>
                  <a:outerShdw blurRad="38100" dist="38100" dir="2700000" algn="tl">
                    <a:srgbClr val="000000">
                      <a:alpha val="43137"/>
                    </a:srgbClr>
                  </a:outerShdw>
                </a:effectLst>
              </a:rPr>
              <a:t>Practical</a:t>
            </a:r>
          </a:p>
        </p:txBody>
      </p:sp>
      <p:sp>
        <p:nvSpPr>
          <p:cNvPr id="14" name="Rectangle 13">
            <a:extLst>
              <a:ext uri="{FF2B5EF4-FFF2-40B4-BE49-F238E27FC236}">
                <a16:creationId xmlns:a16="http://schemas.microsoft.com/office/drawing/2014/main" id="{5388ADB3-EEB9-4F6E-B420-921C5377D970}"/>
              </a:ext>
            </a:extLst>
          </p:cNvPr>
          <p:cNvSpPr/>
          <p:nvPr/>
        </p:nvSpPr>
        <p:spPr>
          <a:xfrm>
            <a:off x="1082112" y="4692606"/>
            <a:ext cx="555921" cy="369332"/>
          </a:xfrm>
          <a:prstGeom prst="rect">
            <a:avLst/>
          </a:prstGeom>
        </p:spPr>
        <p:txBody>
          <a:bodyPr wrap="none">
            <a:spAutoFit/>
          </a:bodyPr>
          <a:lstStyle/>
          <a:p>
            <a:r>
              <a:rPr lang="en-AU" dirty="0">
                <a:solidFill>
                  <a:srgbClr val="0070C0"/>
                </a:solidFill>
                <a:effectLst>
                  <a:outerShdw blurRad="38100" dist="38100" dir="2700000" algn="tl">
                    <a:srgbClr val="000000">
                      <a:alpha val="43137"/>
                    </a:srgbClr>
                  </a:outerShdw>
                </a:effectLst>
              </a:rPr>
              <a:t>Test</a:t>
            </a:r>
          </a:p>
        </p:txBody>
      </p:sp>
      <p:sp>
        <p:nvSpPr>
          <p:cNvPr id="18" name="TextBox 17">
            <a:extLst>
              <a:ext uri="{FF2B5EF4-FFF2-40B4-BE49-F238E27FC236}">
                <a16:creationId xmlns:a16="http://schemas.microsoft.com/office/drawing/2014/main" id="{53687127-9025-4D67-9D7E-75D59E9711E7}"/>
              </a:ext>
            </a:extLst>
          </p:cNvPr>
          <p:cNvSpPr txBox="1"/>
          <p:nvPr/>
        </p:nvSpPr>
        <p:spPr>
          <a:xfrm>
            <a:off x="680465" y="5903151"/>
            <a:ext cx="8267307" cy="307777"/>
          </a:xfrm>
          <a:prstGeom prst="rect">
            <a:avLst/>
          </a:prstGeom>
          <a:noFill/>
        </p:spPr>
        <p:txBody>
          <a:bodyPr wrap="square" rtlCol="0">
            <a:spAutoFit/>
          </a:bodyPr>
          <a:lstStyle/>
          <a:p>
            <a:r>
              <a:rPr lang="en-AU" sz="1400" dirty="0"/>
              <a:t>This is Figure 1 from Warmenhoven et al. (2017).</a:t>
            </a:r>
          </a:p>
        </p:txBody>
      </p:sp>
    </p:spTree>
    <p:extLst>
      <p:ext uri="{BB962C8B-B14F-4D97-AF65-F5344CB8AC3E}">
        <p14:creationId xmlns:p14="http://schemas.microsoft.com/office/powerpoint/2010/main" val="46605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3" grpId="0" animBg="1"/>
      <p:bldP spid="7"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Functional Linear Models</a:t>
            </a:r>
          </a:p>
        </p:txBody>
      </p:sp>
      <p:sp>
        <p:nvSpPr>
          <p:cNvPr id="5" name="Content Placeholder 2">
            <a:extLst>
              <a:ext uri="{FF2B5EF4-FFF2-40B4-BE49-F238E27FC236}">
                <a16:creationId xmlns:a16="http://schemas.microsoft.com/office/drawing/2014/main" id="{45485F7D-AE88-4D07-BD98-8890AD545C4E}"/>
              </a:ext>
            </a:extLst>
          </p:cNvPr>
          <p:cNvSpPr txBox="1">
            <a:spLocks/>
          </p:cNvSpPr>
          <p:nvPr/>
        </p:nvSpPr>
        <p:spPr>
          <a:xfrm>
            <a:off x="1066798" y="1593682"/>
            <a:ext cx="4932941" cy="47672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32"/>
              </a:spcBef>
              <a:spcAft>
                <a:spcPts val="600"/>
              </a:spcAft>
              <a:buNone/>
              <a:defRPr/>
            </a:pPr>
            <a:r>
              <a:rPr lang="en-AU" sz="1800" dirty="0">
                <a:solidFill>
                  <a:prstClr val="black"/>
                </a:solidFill>
                <a:latin typeface="Calibri" panose="020F0502020204030204" pitchFamily="34" charset="0"/>
              </a:rPr>
              <a:t>Difficult to derive a theoretical null distribution for any given test statistic for functional data (Ramsay, Hooker &amp; Graves, 2009)…</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Need to account for:</a:t>
            </a:r>
          </a:p>
          <a:p>
            <a:pPr>
              <a:spcBef>
                <a:spcPts val="432"/>
              </a:spcBef>
              <a:spcAft>
                <a:spcPts val="600"/>
              </a:spcAft>
              <a:defRPr/>
            </a:pPr>
            <a:r>
              <a:rPr lang="en-AU" sz="1400" dirty="0">
                <a:solidFill>
                  <a:prstClr val="black"/>
                </a:solidFill>
                <a:latin typeface="Calibri" panose="020F0502020204030204" pitchFamily="34" charset="0"/>
              </a:rPr>
              <a:t>Selection of a smoothing parameter </a:t>
            </a:r>
          </a:p>
          <a:p>
            <a:pPr>
              <a:spcBef>
                <a:spcPts val="432"/>
              </a:spcBef>
              <a:spcAft>
                <a:spcPts val="600"/>
              </a:spcAft>
              <a:defRPr/>
            </a:pPr>
            <a:r>
              <a:rPr lang="en-AU" sz="1400" dirty="0">
                <a:solidFill>
                  <a:prstClr val="black"/>
                </a:solidFill>
                <a:latin typeface="Calibri" panose="020F0502020204030204" pitchFamily="34" charset="0"/>
              </a:rPr>
              <a:t>the smoothing itself</a:t>
            </a:r>
          </a:p>
          <a:p>
            <a:pPr>
              <a:spcBef>
                <a:spcPts val="432"/>
              </a:spcBef>
              <a:spcAft>
                <a:spcPts val="600"/>
              </a:spcAft>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Package employs a </a:t>
            </a:r>
            <a:r>
              <a:rPr lang="en-AU" sz="1800" dirty="0">
                <a:solidFill>
                  <a:srgbClr val="0070C0"/>
                </a:solidFill>
                <a:effectLst>
                  <a:outerShdw blurRad="38100" dist="38100" dir="2700000" algn="tl">
                    <a:srgbClr val="000000">
                      <a:alpha val="43137"/>
                    </a:srgbClr>
                  </a:outerShdw>
                </a:effectLst>
                <a:latin typeface="Calibri" panose="020F0502020204030204" pitchFamily="34" charset="0"/>
              </a:rPr>
              <a:t>permutation test </a:t>
            </a:r>
            <a:r>
              <a:rPr lang="en-AU" sz="1800" dirty="0">
                <a:solidFill>
                  <a:prstClr val="black"/>
                </a:solidFill>
                <a:latin typeface="Calibri" panose="020F0502020204030204" pitchFamily="34" charset="0"/>
              </a:rPr>
              <a:t>methodology. </a:t>
            </a:r>
          </a:p>
          <a:p>
            <a:pPr marL="0" indent="0">
              <a:spcBef>
                <a:spcPts val="432"/>
              </a:spcBef>
              <a:spcAft>
                <a:spcPts val="600"/>
              </a:spcAft>
              <a:buNone/>
              <a:defRPr/>
            </a:pPr>
            <a:r>
              <a:rPr lang="en-AU" sz="1800" dirty="0">
                <a:solidFill>
                  <a:prstClr val="black"/>
                </a:solidFill>
                <a:latin typeface="Calibri" panose="020F0502020204030204" pitchFamily="34" charset="0"/>
              </a:rPr>
              <a:t>This involves constructing a null distribution from the observed data directly. </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Executed by rearranging the vector of responses while keeping the covariates in the same order and trying to fit the model again.</a:t>
            </a:r>
          </a:p>
        </p:txBody>
      </p:sp>
      <p:sp>
        <p:nvSpPr>
          <p:cNvPr id="6" name="TextBox 5">
            <a:extLst>
              <a:ext uri="{FF2B5EF4-FFF2-40B4-BE49-F238E27FC236}">
                <a16:creationId xmlns:a16="http://schemas.microsoft.com/office/drawing/2014/main" id="{4C492547-E875-4187-A0BE-1180CDF661E2}"/>
              </a:ext>
            </a:extLst>
          </p:cNvPr>
          <p:cNvSpPr txBox="1"/>
          <p:nvPr/>
        </p:nvSpPr>
        <p:spPr>
          <a:xfrm>
            <a:off x="7225277" y="794043"/>
            <a:ext cx="3670300" cy="369332"/>
          </a:xfrm>
          <a:prstGeom prst="rect">
            <a:avLst/>
          </a:prstGeom>
          <a:noFill/>
        </p:spPr>
        <p:txBody>
          <a:bodyPr wrap="square" rtlCol="0">
            <a:spAutoFit/>
          </a:bodyPr>
          <a:lstStyle/>
          <a:p>
            <a:pPr algn="ctr"/>
            <a:r>
              <a:rPr lang="en-AU" dirty="0">
                <a:solidFill>
                  <a:srgbClr val="0070C0"/>
                </a:solidFill>
              </a:rPr>
              <a:t>Ramsay, Hooker &amp; Graves (2009)</a:t>
            </a:r>
          </a:p>
        </p:txBody>
      </p:sp>
      <p:pic>
        <p:nvPicPr>
          <p:cNvPr id="7" name="Picture 6">
            <a:extLst>
              <a:ext uri="{FF2B5EF4-FFF2-40B4-BE49-F238E27FC236}">
                <a16:creationId xmlns:a16="http://schemas.microsoft.com/office/drawing/2014/main" id="{E861C4A3-A90C-4112-8B5B-C7C56F952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064" y="1249623"/>
            <a:ext cx="2098726" cy="3248875"/>
          </a:xfrm>
          <a:prstGeom prst="rect">
            <a:avLst/>
          </a:prstGeom>
        </p:spPr>
      </p:pic>
      <p:sp>
        <p:nvSpPr>
          <p:cNvPr id="8" name="Content Placeholder 2">
            <a:extLst>
              <a:ext uri="{FF2B5EF4-FFF2-40B4-BE49-F238E27FC236}">
                <a16:creationId xmlns:a16="http://schemas.microsoft.com/office/drawing/2014/main" id="{45485F7D-AE88-4D07-BD98-8890AD545C4E}"/>
              </a:ext>
            </a:extLst>
          </p:cNvPr>
          <p:cNvSpPr txBox="1">
            <a:spLocks/>
          </p:cNvSpPr>
          <p:nvPr/>
        </p:nvSpPr>
        <p:spPr>
          <a:xfrm>
            <a:off x="6737870" y="4564574"/>
            <a:ext cx="5020238" cy="1416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t>The advantage of this is that we no longer need to rely on distributional assumptions.</a:t>
            </a:r>
          </a:p>
          <a:p>
            <a:pPr marL="0" indent="0">
              <a:buNone/>
            </a:pPr>
            <a:endParaRPr lang="en-AU" sz="1800" dirty="0"/>
          </a:p>
          <a:p>
            <a:pPr marL="0" indent="0">
              <a:buNone/>
            </a:pPr>
            <a:r>
              <a:rPr lang="en-AU" sz="1800" dirty="0">
                <a:solidFill>
                  <a:prstClr val="black"/>
                </a:solidFill>
                <a:latin typeface="Calibri" panose="020F0502020204030204" pitchFamily="34" charset="0"/>
              </a:rPr>
              <a:t>The disadvantage is that we cannot test for the significance of an individual covariate among many.</a:t>
            </a:r>
          </a:p>
        </p:txBody>
      </p:sp>
    </p:spTree>
    <p:extLst>
      <p:ext uri="{BB962C8B-B14F-4D97-AF65-F5344CB8AC3E}">
        <p14:creationId xmlns:p14="http://schemas.microsoft.com/office/powerpoint/2010/main" val="72816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Effect transition="in" filter="fade">
                                      <p:cBhvr>
                                        <p:cTn id="39" dur="500"/>
                                        <p:tgtEl>
                                          <p:spTgt spid="5">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Effect transition="in" filter="fade">
                                      <p:cBhvr>
                                        <p:cTn id="4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Functional t-test</a:t>
            </a:r>
          </a:p>
        </p:txBody>
      </p:sp>
      <p:sp>
        <p:nvSpPr>
          <p:cNvPr id="5" name="Content Placeholder 2">
            <a:extLst>
              <a:ext uri="{FF2B5EF4-FFF2-40B4-BE49-F238E27FC236}">
                <a16:creationId xmlns:a16="http://schemas.microsoft.com/office/drawing/2014/main" id="{45485F7D-AE88-4D07-BD98-8890AD545C4E}"/>
              </a:ext>
            </a:extLst>
          </p:cNvPr>
          <p:cNvSpPr txBox="1">
            <a:spLocks/>
          </p:cNvSpPr>
          <p:nvPr/>
        </p:nvSpPr>
        <p:spPr>
          <a:xfrm>
            <a:off x="1066798" y="1593682"/>
            <a:ext cx="4932941" cy="47672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32"/>
              </a:spcBef>
              <a:spcAft>
                <a:spcPts val="600"/>
              </a:spcAft>
              <a:buNone/>
              <a:defRPr/>
            </a:pPr>
            <a:r>
              <a:rPr lang="en-AU" sz="1800" dirty="0">
                <a:solidFill>
                  <a:prstClr val="black"/>
                </a:solidFill>
                <a:latin typeface="Calibri" panose="020F0502020204030204" pitchFamily="34" charset="0"/>
              </a:rPr>
              <a:t>Used to assess the simple experimental scenario of whether a difference exists between </a:t>
            </a:r>
            <a:r>
              <a:rPr lang="en-AU" sz="1800" dirty="0">
                <a:solidFill>
                  <a:srgbClr val="0070C0"/>
                </a:solidFill>
                <a:effectLst>
                  <a:outerShdw blurRad="38100" dist="38100" dir="2700000" algn="tl">
                    <a:srgbClr val="000000">
                      <a:alpha val="43137"/>
                    </a:srgbClr>
                  </a:outerShdw>
                </a:effectLst>
                <a:latin typeface="Calibri" panose="020F0502020204030204" pitchFamily="34" charset="0"/>
              </a:rPr>
              <a:t>two independent groups</a:t>
            </a:r>
            <a:r>
              <a:rPr lang="en-AU" sz="1800" dirty="0">
                <a:solidFill>
                  <a:prstClr val="black"/>
                </a:solidFill>
                <a:latin typeface="Calibri" panose="020F0502020204030204" pitchFamily="34" charset="0"/>
              </a:rPr>
              <a:t>.</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Data taken from Warmenhoven et al. (2018) and looks at differences in gender for characteristics of force application in rowing.</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After function fitting, smoothing and registration… functional </a:t>
            </a:r>
            <a:r>
              <a:rPr lang="en-AU" sz="1800" dirty="0">
                <a:solidFill>
                  <a:srgbClr val="0070C0"/>
                </a:solidFill>
                <a:effectLst>
                  <a:outerShdw blurRad="38100" dist="38100" dir="2700000" algn="tl">
                    <a:srgbClr val="000000">
                      <a:alpha val="43137"/>
                    </a:srgbClr>
                  </a:outerShdw>
                </a:effectLst>
                <a:latin typeface="Calibri" panose="020F0502020204030204" pitchFamily="34" charset="0"/>
              </a:rPr>
              <a:t>descriptive statistics </a:t>
            </a:r>
            <a:r>
              <a:rPr lang="en-AU" sz="1800" dirty="0">
                <a:solidFill>
                  <a:prstClr val="black"/>
                </a:solidFill>
                <a:latin typeface="Calibri" panose="020F0502020204030204" pitchFamily="34" charset="0"/>
              </a:rPr>
              <a:t>can be plotted and inspected relative to the results of the t-test.</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Creation of a pointwise absolute t-statistic…</a:t>
            </a:r>
          </a:p>
          <a:p>
            <a:pPr>
              <a:spcBef>
                <a:spcPts val="432"/>
              </a:spcBef>
              <a:spcAft>
                <a:spcPts val="600"/>
              </a:spcAft>
              <a:defRPr/>
            </a:pPr>
            <a:r>
              <a:rPr lang="en-AU" sz="1400" dirty="0">
                <a:solidFill>
                  <a:prstClr val="black"/>
                </a:solidFill>
                <a:latin typeface="Calibri" panose="020F0502020204030204" pitchFamily="34" charset="0"/>
              </a:rPr>
              <a:t>Provides a sense of the relative separation of the two groups of functions.</a:t>
            </a:r>
          </a:p>
        </p:txBody>
      </p:sp>
      <p:pic>
        <p:nvPicPr>
          <p:cNvPr id="7" name="Picture 6">
            <a:extLst>
              <a:ext uri="{FF2B5EF4-FFF2-40B4-BE49-F238E27FC236}">
                <a16:creationId xmlns:a16="http://schemas.microsoft.com/office/drawing/2014/main" id="{9DCB44DD-04C8-428E-91BF-0F2C7F813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205" y="685800"/>
            <a:ext cx="5486400" cy="2743200"/>
          </a:xfrm>
          <a:prstGeom prst="rect">
            <a:avLst/>
          </a:prstGeom>
        </p:spPr>
      </p:pic>
      <p:pic>
        <p:nvPicPr>
          <p:cNvPr id="9" name="Picture 8">
            <a:extLst>
              <a:ext uri="{FF2B5EF4-FFF2-40B4-BE49-F238E27FC236}">
                <a16:creationId xmlns:a16="http://schemas.microsoft.com/office/drawing/2014/main" id="{CABF6ED7-E5DD-47F8-A464-CABD2433F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205" y="3749675"/>
            <a:ext cx="5486400" cy="2743200"/>
          </a:xfrm>
          <a:prstGeom prst="rect">
            <a:avLst/>
          </a:prstGeom>
        </p:spPr>
      </p:pic>
      <p:sp>
        <p:nvSpPr>
          <p:cNvPr id="11" name="TextBox 10">
            <a:extLst>
              <a:ext uri="{FF2B5EF4-FFF2-40B4-BE49-F238E27FC236}">
                <a16:creationId xmlns:a16="http://schemas.microsoft.com/office/drawing/2014/main" id="{923F0D1A-C0D3-4DA6-8EFC-DBE9FC567B23}"/>
              </a:ext>
            </a:extLst>
          </p:cNvPr>
          <p:cNvSpPr txBox="1"/>
          <p:nvPr/>
        </p:nvSpPr>
        <p:spPr>
          <a:xfrm>
            <a:off x="7698260" y="1027906"/>
            <a:ext cx="1297459" cy="369332"/>
          </a:xfrm>
          <a:prstGeom prst="rect">
            <a:avLst/>
          </a:prstGeom>
          <a:noFill/>
        </p:spPr>
        <p:txBody>
          <a:bodyPr wrap="square" rtlCol="0">
            <a:spAutoFit/>
          </a:bodyPr>
          <a:lstStyle/>
          <a:p>
            <a:r>
              <a:rPr lang="en-AU" dirty="0">
                <a:solidFill>
                  <a:srgbClr val="0070C0"/>
                </a:solidFill>
              </a:rPr>
              <a:t>Male</a:t>
            </a:r>
          </a:p>
        </p:txBody>
      </p:sp>
      <p:sp>
        <p:nvSpPr>
          <p:cNvPr id="12" name="TextBox 11">
            <a:extLst>
              <a:ext uri="{FF2B5EF4-FFF2-40B4-BE49-F238E27FC236}">
                <a16:creationId xmlns:a16="http://schemas.microsoft.com/office/drawing/2014/main" id="{89BAC4C0-1252-4167-8A0E-AFD663470A06}"/>
              </a:ext>
            </a:extLst>
          </p:cNvPr>
          <p:cNvSpPr txBox="1"/>
          <p:nvPr/>
        </p:nvSpPr>
        <p:spPr>
          <a:xfrm>
            <a:off x="7698260" y="2202914"/>
            <a:ext cx="1297459" cy="369332"/>
          </a:xfrm>
          <a:prstGeom prst="rect">
            <a:avLst/>
          </a:prstGeom>
          <a:noFill/>
        </p:spPr>
        <p:txBody>
          <a:bodyPr wrap="square" rtlCol="0">
            <a:spAutoFit/>
          </a:bodyPr>
          <a:lstStyle/>
          <a:p>
            <a:r>
              <a:rPr lang="en-AU" dirty="0">
                <a:solidFill>
                  <a:srgbClr val="FF0000"/>
                </a:solidFill>
              </a:rPr>
              <a:t>Female</a:t>
            </a:r>
          </a:p>
        </p:txBody>
      </p:sp>
    </p:spTree>
    <p:extLst>
      <p:ext uri="{BB962C8B-B14F-4D97-AF65-F5344CB8AC3E}">
        <p14:creationId xmlns:p14="http://schemas.microsoft.com/office/powerpoint/2010/main" val="324926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5FD5D6-CF5A-4CC2-94E9-C3B2E378D732}"/>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6" name="Picture 5">
            <a:extLst>
              <a:ext uri="{FF2B5EF4-FFF2-40B4-BE49-F238E27FC236}">
                <a16:creationId xmlns:a16="http://schemas.microsoft.com/office/drawing/2014/main" id="{8F72275F-7A22-46B5-A192-C0ED61ACB8C2}"/>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Functional Data Analysis (FDA)</a:t>
            </a:r>
            <a:endParaRPr lang="en-US" b="0" dirty="0">
              <a:solidFill>
                <a:schemeClr val="accent1"/>
              </a:solidFill>
              <a:latin typeface="Tw Cen MT" charset="0"/>
            </a:endParaRPr>
          </a:p>
        </p:txBody>
      </p:sp>
      <p:sp>
        <p:nvSpPr>
          <p:cNvPr id="4" name="Content Placeholder 2">
            <a:extLst>
              <a:ext uri="{FF2B5EF4-FFF2-40B4-BE49-F238E27FC236}">
                <a16:creationId xmlns:a16="http://schemas.microsoft.com/office/drawing/2014/main" id="{8124EA4F-1804-4DE3-9AD2-D48F99D7010B}"/>
              </a:ext>
            </a:extLst>
          </p:cNvPr>
          <p:cNvSpPr txBox="1">
            <a:spLocks/>
          </p:cNvSpPr>
          <p:nvPr/>
        </p:nvSpPr>
        <p:spPr>
          <a:xfrm>
            <a:off x="6257828" y="1519623"/>
            <a:ext cx="4124227" cy="4767263"/>
          </a:xfrm>
          <a:prstGeom prst="rect">
            <a:avLst/>
          </a:prstGeom>
        </p:spPr>
        <p:txBody>
          <a:bodyPr vert="horz" lIns="91440" tIns="45720" rIns="91440" bIns="45720" rtlCol="0">
            <a:no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600"/>
              </a:spcAft>
              <a:buNone/>
              <a:defRPr/>
            </a:pPr>
            <a:r>
              <a:rPr lang="en-AU" b="1" i="1" dirty="0">
                <a:solidFill>
                  <a:schemeClr val="tx2">
                    <a:lumMod val="60000"/>
                    <a:lumOff val="40000"/>
                  </a:schemeClr>
                </a:solidFill>
                <a:latin typeface="Calibri" panose="020F0502020204030204" pitchFamily="34" charset="0"/>
                <a:ea typeface="+mn-ea"/>
              </a:rPr>
              <a:t>General FDA Steps:</a:t>
            </a:r>
          </a:p>
          <a:p>
            <a:pPr marL="0" indent="0" fontAlgn="auto">
              <a:spcAft>
                <a:spcPts val="600"/>
              </a:spcAft>
              <a:buNone/>
              <a:defRPr/>
            </a:pPr>
            <a:endParaRPr lang="en-AU" sz="1800" dirty="0">
              <a:solidFill>
                <a:prstClr val="black"/>
              </a:solidFill>
              <a:latin typeface="Calibri" panose="020F0502020204030204" pitchFamily="34" charset="0"/>
              <a:ea typeface="+mn-ea"/>
            </a:endParaRP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Fitting functions with the addition of smoothing using a roughness penalty.</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Registration techniques using time-warping functions.</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The implementation of statistical techniques such as hypothesis testing (t-tests, ANOVAs, regressions, etc.), or dimension reduction approaches (PCA, etc.).  </a:t>
            </a:r>
          </a:p>
          <a:p>
            <a:pPr fontAlgn="auto">
              <a:spcAft>
                <a:spcPts val="600"/>
              </a:spcAft>
              <a:buFont typeface="+mj-lt"/>
              <a:buAutoNum type="arabicPeriod"/>
              <a:defRPr/>
            </a:pPr>
            <a:endParaRPr lang="en-AU" sz="1800" dirty="0">
              <a:solidFill>
                <a:prstClr val="black"/>
              </a:solidFill>
              <a:latin typeface="Calibri" panose="020F0502020204030204" pitchFamily="34" charset="0"/>
              <a:ea typeface="+mn-ea"/>
            </a:endParaRPr>
          </a:p>
          <a:p>
            <a:pPr marL="0" indent="0" fontAlgn="auto">
              <a:spcAft>
                <a:spcPts val="600"/>
              </a:spcAft>
              <a:buNone/>
              <a:defRPr/>
            </a:pPr>
            <a:r>
              <a:rPr lang="en-AU" sz="1800" dirty="0">
                <a:solidFill>
                  <a:prstClr val="black"/>
                </a:solidFill>
                <a:latin typeface="Calibri" panose="020F0502020204030204" pitchFamily="34" charset="0"/>
                <a:ea typeface="+mn-ea"/>
              </a:rPr>
              <a:t>Functional PCA (</a:t>
            </a:r>
            <a:r>
              <a:rPr lang="en-AU" sz="1800" i="1" dirty="0">
                <a:solidFill>
                  <a:prstClr val="black"/>
                </a:solidFill>
                <a:latin typeface="Calibri" panose="020F0502020204030204" pitchFamily="34" charset="0"/>
                <a:ea typeface="+mn-ea"/>
              </a:rPr>
              <a:t>f</a:t>
            </a:r>
            <a:r>
              <a:rPr lang="en-AU" sz="1800" dirty="0">
                <a:solidFill>
                  <a:prstClr val="black"/>
                </a:solidFill>
                <a:latin typeface="Calibri" panose="020F0502020204030204" pitchFamily="34" charset="0"/>
                <a:ea typeface="+mn-ea"/>
              </a:rPr>
              <a:t>PCA) is the most commonly used in biomechanics and human movement.</a:t>
            </a:r>
          </a:p>
        </p:txBody>
      </p:sp>
      <p:sp>
        <p:nvSpPr>
          <p:cNvPr id="9" name="Content Placeholder 2">
            <a:extLst>
              <a:ext uri="{FF2B5EF4-FFF2-40B4-BE49-F238E27FC236}">
                <a16:creationId xmlns:a16="http://schemas.microsoft.com/office/drawing/2014/main" id="{45485F7D-AE88-4D07-BD98-8890AD545C4E}"/>
              </a:ext>
            </a:extLst>
          </p:cNvPr>
          <p:cNvSpPr>
            <a:spLocks noGrp="1"/>
          </p:cNvSpPr>
          <p:nvPr>
            <p:ph idx="1"/>
          </p:nvPr>
        </p:nvSpPr>
        <p:spPr>
          <a:xfrm>
            <a:off x="1066798" y="1593682"/>
            <a:ext cx="4932941" cy="4767263"/>
          </a:xfrm>
        </p:spPr>
        <p:txBody>
          <a:bodyPr>
            <a:noAutofit/>
          </a:bodyPr>
          <a:lstStyle/>
          <a:p>
            <a:pPr marL="0" indent="0">
              <a:spcBef>
                <a:spcPts val="432"/>
              </a:spcBef>
              <a:spcAft>
                <a:spcPts val="600"/>
              </a:spcAft>
              <a:buNone/>
              <a:defRPr/>
            </a:pPr>
            <a:r>
              <a:rPr lang="en-AU" sz="1800" dirty="0">
                <a:solidFill>
                  <a:prstClr val="black"/>
                </a:solidFill>
                <a:latin typeface="Calibri" panose="020F0502020204030204" pitchFamily="34" charset="0"/>
              </a:rPr>
              <a:t>Data points on a time-series are considered as a single entity.</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Assumed to be generated by some relatively smooth underlying function. </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Involves fitting basis expansions to time-series data (B-Splines, Fourier, etc.).</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High control over smoothing and registration of data if it is necessary. </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Extrapolation to conventional multivariate statistical practices. </a:t>
            </a:r>
            <a:endParaRPr lang="en-US" sz="18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109611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Functional t-test</a:t>
            </a:r>
          </a:p>
        </p:txBody>
      </p:sp>
      <p:sp>
        <p:nvSpPr>
          <p:cNvPr id="5" name="Content Placeholder 2">
            <a:extLst>
              <a:ext uri="{FF2B5EF4-FFF2-40B4-BE49-F238E27FC236}">
                <a16:creationId xmlns:a16="http://schemas.microsoft.com/office/drawing/2014/main" id="{45485F7D-AE88-4D07-BD98-8890AD545C4E}"/>
              </a:ext>
            </a:extLst>
          </p:cNvPr>
          <p:cNvSpPr txBox="1">
            <a:spLocks/>
          </p:cNvSpPr>
          <p:nvPr/>
        </p:nvSpPr>
        <p:spPr>
          <a:xfrm>
            <a:off x="1066798" y="1593682"/>
            <a:ext cx="4932941" cy="47672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32"/>
              </a:spcBef>
              <a:spcAft>
                <a:spcPts val="600"/>
              </a:spcAft>
              <a:buNone/>
              <a:defRPr/>
            </a:pPr>
            <a:r>
              <a:rPr lang="en-AU" sz="1800" dirty="0">
                <a:solidFill>
                  <a:prstClr val="black"/>
                </a:solidFill>
                <a:latin typeface="Calibri" panose="020F0502020204030204" pitchFamily="34" charset="0"/>
              </a:rPr>
              <a:t>A formal hypothesis test requires:</a:t>
            </a:r>
          </a:p>
          <a:p>
            <a:pPr>
              <a:spcBef>
                <a:spcPts val="432"/>
              </a:spcBef>
              <a:spcAft>
                <a:spcPts val="600"/>
              </a:spcAft>
              <a:defRPr/>
            </a:pPr>
            <a:r>
              <a:rPr lang="en-AU" sz="1400" dirty="0">
                <a:solidFill>
                  <a:prstClr val="black"/>
                </a:solidFill>
                <a:latin typeface="Calibri" panose="020F0502020204030204" pitchFamily="34" charset="0"/>
              </a:rPr>
              <a:t>value or statistic to test, and; </a:t>
            </a:r>
          </a:p>
          <a:p>
            <a:pPr>
              <a:spcBef>
                <a:spcPts val="432"/>
              </a:spcBef>
              <a:spcAft>
                <a:spcPts val="600"/>
              </a:spcAft>
              <a:defRPr/>
            </a:pPr>
            <a:r>
              <a:rPr lang="en-AU" sz="1400" dirty="0">
                <a:solidFill>
                  <a:prstClr val="black"/>
                </a:solidFill>
                <a:latin typeface="Calibri" panose="020F0502020204030204" pitchFamily="34" charset="0"/>
              </a:rPr>
              <a:t>probability value indicating the result of the test </a:t>
            </a:r>
          </a:p>
          <a:p>
            <a:pPr>
              <a:spcBef>
                <a:spcPts val="432"/>
              </a:spcBef>
              <a:spcAft>
                <a:spcPts val="600"/>
              </a:spcAft>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The test statistic used is the maximum value of the multivariate T-test, T(</a:t>
            </a:r>
            <a:r>
              <a:rPr lang="en-AU" sz="1800" i="1" dirty="0">
                <a:solidFill>
                  <a:prstClr val="black"/>
                </a:solidFill>
                <a:latin typeface="Calibri" panose="020F0502020204030204" pitchFamily="34" charset="0"/>
              </a:rPr>
              <a:t>t</a:t>
            </a:r>
            <a:r>
              <a:rPr lang="en-AU" sz="1800" dirty="0">
                <a:solidFill>
                  <a:prstClr val="black"/>
                </a:solidFill>
                <a:latin typeface="Calibri" panose="020F0502020204030204" pitchFamily="34" charset="0"/>
              </a:rPr>
              <a:t>).</a:t>
            </a:r>
          </a:p>
          <a:p>
            <a:pPr marL="0" indent="0">
              <a:spcBef>
                <a:spcPts val="432"/>
              </a:spcBef>
              <a:spcAft>
                <a:spcPts val="600"/>
              </a:spcAft>
              <a:buNone/>
              <a:defRPr/>
            </a:pPr>
            <a:endParaRPr lang="en-AU" sz="1800" dirty="0">
              <a:solidFill>
                <a:prstClr val="black"/>
              </a:solidFill>
              <a:latin typeface="Calibri" panose="020F0502020204030204" pitchFamily="34" charset="0"/>
            </a:endParaRPr>
          </a:p>
        </p:txBody>
      </p:sp>
      <p:pic>
        <p:nvPicPr>
          <p:cNvPr id="4" name="Picture 3">
            <a:extLst>
              <a:ext uri="{FF2B5EF4-FFF2-40B4-BE49-F238E27FC236}">
                <a16:creationId xmlns:a16="http://schemas.microsoft.com/office/drawing/2014/main" id="{F594EBB5-B4E2-4A7E-B7C0-95E7FE077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205" y="685800"/>
            <a:ext cx="5486400" cy="2743200"/>
          </a:xfrm>
          <a:prstGeom prst="rect">
            <a:avLst/>
          </a:prstGeom>
        </p:spPr>
      </p:pic>
      <p:pic>
        <p:nvPicPr>
          <p:cNvPr id="6" name="Picture 5">
            <a:extLst>
              <a:ext uri="{FF2B5EF4-FFF2-40B4-BE49-F238E27FC236}">
                <a16:creationId xmlns:a16="http://schemas.microsoft.com/office/drawing/2014/main" id="{25FBB3EB-E425-469D-8E91-14891CB63A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205" y="3749675"/>
            <a:ext cx="5486400" cy="2743200"/>
          </a:xfrm>
          <a:prstGeom prst="rect">
            <a:avLst/>
          </a:prstGeom>
        </p:spPr>
      </p:pic>
      <p:sp>
        <p:nvSpPr>
          <p:cNvPr id="7" name="Oval 6">
            <a:extLst>
              <a:ext uri="{FF2B5EF4-FFF2-40B4-BE49-F238E27FC236}">
                <a16:creationId xmlns:a16="http://schemas.microsoft.com/office/drawing/2014/main" id="{C8104BA3-A7C7-4CD6-87E2-2380BE1CD6B7}"/>
              </a:ext>
            </a:extLst>
          </p:cNvPr>
          <p:cNvSpPr/>
          <p:nvPr/>
        </p:nvSpPr>
        <p:spPr>
          <a:xfrm>
            <a:off x="9428204" y="4096265"/>
            <a:ext cx="271849" cy="25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8313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Functional t-test</a:t>
            </a:r>
          </a:p>
        </p:txBody>
      </p:sp>
      <p:sp>
        <p:nvSpPr>
          <p:cNvPr id="5" name="Content Placeholder 2">
            <a:extLst>
              <a:ext uri="{FF2B5EF4-FFF2-40B4-BE49-F238E27FC236}">
                <a16:creationId xmlns:a16="http://schemas.microsoft.com/office/drawing/2014/main" id="{45485F7D-AE88-4D07-BD98-8890AD545C4E}"/>
              </a:ext>
            </a:extLst>
          </p:cNvPr>
          <p:cNvSpPr txBox="1">
            <a:spLocks/>
          </p:cNvSpPr>
          <p:nvPr/>
        </p:nvSpPr>
        <p:spPr>
          <a:xfrm>
            <a:off x="1066798" y="1593682"/>
            <a:ext cx="4932941" cy="47672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32"/>
              </a:spcBef>
              <a:spcAft>
                <a:spcPts val="600"/>
              </a:spcAft>
              <a:buNone/>
              <a:defRPr/>
            </a:pPr>
            <a:r>
              <a:rPr lang="en-AU" sz="1800" dirty="0">
                <a:solidFill>
                  <a:prstClr val="black"/>
                </a:solidFill>
                <a:latin typeface="Calibri" panose="020F0502020204030204" pitchFamily="34" charset="0"/>
              </a:rPr>
              <a:t>A formal hypothesis test requires:</a:t>
            </a:r>
          </a:p>
          <a:p>
            <a:pPr>
              <a:spcBef>
                <a:spcPts val="432"/>
              </a:spcBef>
              <a:spcAft>
                <a:spcPts val="600"/>
              </a:spcAft>
              <a:defRPr/>
            </a:pPr>
            <a:r>
              <a:rPr lang="en-AU" sz="1400" dirty="0">
                <a:solidFill>
                  <a:prstClr val="black"/>
                </a:solidFill>
                <a:latin typeface="Calibri" panose="020F0502020204030204" pitchFamily="34" charset="0"/>
              </a:rPr>
              <a:t>value or statistic to test, and; </a:t>
            </a:r>
          </a:p>
          <a:p>
            <a:pPr>
              <a:spcBef>
                <a:spcPts val="432"/>
              </a:spcBef>
              <a:spcAft>
                <a:spcPts val="600"/>
              </a:spcAft>
              <a:defRPr/>
            </a:pPr>
            <a:r>
              <a:rPr lang="en-AU" sz="1400" dirty="0">
                <a:solidFill>
                  <a:prstClr val="black"/>
                </a:solidFill>
                <a:latin typeface="Calibri" panose="020F0502020204030204" pitchFamily="34" charset="0"/>
              </a:rPr>
              <a:t>probability value indicating the result of the test </a:t>
            </a:r>
          </a:p>
          <a:p>
            <a:pPr>
              <a:spcBef>
                <a:spcPts val="432"/>
              </a:spcBef>
              <a:spcAft>
                <a:spcPts val="600"/>
              </a:spcAft>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The test statistic used is the maximum value of the multivariate T-test, T(</a:t>
            </a:r>
            <a:r>
              <a:rPr lang="en-AU" sz="1800" i="1" dirty="0">
                <a:solidFill>
                  <a:prstClr val="black"/>
                </a:solidFill>
                <a:latin typeface="Calibri" panose="020F0502020204030204" pitchFamily="34" charset="0"/>
              </a:rPr>
              <a:t>t</a:t>
            </a:r>
            <a:r>
              <a:rPr lang="en-AU" sz="1800" dirty="0">
                <a:solidFill>
                  <a:prstClr val="black"/>
                </a:solidFill>
                <a:latin typeface="Calibri" panose="020F0502020204030204" pitchFamily="34" charset="0"/>
              </a:rPr>
              <a:t>).</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To find a critical value of this statistic:</a:t>
            </a:r>
          </a:p>
          <a:p>
            <a:pPr>
              <a:spcBef>
                <a:spcPts val="432"/>
              </a:spcBef>
              <a:spcAft>
                <a:spcPts val="600"/>
              </a:spcAft>
              <a:defRPr/>
            </a:pPr>
            <a:r>
              <a:rPr lang="en-AU" sz="1400" dirty="0">
                <a:solidFill>
                  <a:prstClr val="black"/>
                </a:solidFill>
                <a:latin typeface="Calibri" panose="020F0502020204030204" pitchFamily="34" charset="0"/>
              </a:rPr>
              <a:t>randomly shuffle the labels of the curves</a:t>
            </a:r>
          </a:p>
          <a:p>
            <a:pPr>
              <a:spcBef>
                <a:spcPts val="432"/>
              </a:spcBef>
              <a:spcAft>
                <a:spcPts val="600"/>
              </a:spcAft>
              <a:defRPr/>
            </a:pPr>
            <a:r>
              <a:rPr lang="en-AU" sz="1400" dirty="0">
                <a:solidFill>
                  <a:prstClr val="black"/>
                </a:solidFill>
                <a:latin typeface="Calibri" panose="020F0502020204030204" pitchFamily="34" charset="0"/>
              </a:rPr>
              <a:t>recalculate the maximum of T(</a:t>
            </a:r>
            <a:r>
              <a:rPr lang="en-AU" sz="1400" i="1" dirty="0">
                <a:solidFill>
                  <a:prstClr val="black"/>
                </a:solidFill>
                <a:latin typeface="Calibri" panose="020F0502020204030204" pitchFamily="34" charset="0"/>
              </a:rPr>
              <a:t>t</a:t>
            </a:r>
            <a:r>
              <a:rPr lang="en-AU" sz="1400" dirty="0">
                <a:solidFill>
                  <a:prstClr val="black"/>
                </a:solidFill>
                <a:latin typeface="Calibri" panose="020F0502020204030204" pitchFamily="34" charset="0"/>
              </a:rPr>
              <a:t>) with the new labels</a:t>
            </a:r>
          </a:p>
          <a:p>
            <a:pPr>
              <a:spcBef>
                <a:spcPts val="432"/>
              </a:spcBef>
              <a:spcAft>
                <a:spcPts val="600"/>
              </a:spcAft>
              <a:defRPr/>
            </a:pPr>
            <a:endParaRPr lang="en-AU" sz="14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Repeating this many times allows a null distribution to be constructed.</a:t>
            </a:r>
          </a:p>
        </p:txBody>
      </p:sp>
      <p:pic>
        <p:nvPicPr>
          <p:cNvPr id="6" name="Picture 5">
            <a:extLst>
              <a:ext uri="{FF2B5EF4-FFF2-40B4-BE49-F238E27FC236}">
                <a16:creationId xmlns:a16="http://schemas.microsoft.com/office/drawing/2014/main" id="{25FBB3EB-E425-469D-8E91-14891CB63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205" y="3749675"/>
            <a:ext cx="5486400" cy="2743200"/>
          </a:xfrm>
          <a:prstGeom prst="rect">
            <a:avLst/>
          </a:prstGeom>
        </p:spPr>
      </p:pic>
      <p:sp>
        <p:nvSpPr>
          <p:cNvPr id="7" name="Oval 6">
            <a:extLst>
              <a:ext uri="{FF2B5EF4-FFF2-40B4-BE49-F238E27FC236}">
                <a16:creationId xmlns:a16="http://schemas.microsoft.com/office/drawing/2014/main" id="{C8104BA3-A7C7-4CD6-87E2-2380BE1CD6B7}"/>
              </a:ext>
            </a:extLst>
          </p:cNvPr>
          <p:cNvSpPr/>
          <p:nvPr/>
        </p:nvSpPr>
        <p:spPr>
          <a:xfrm>
            <a:off x="9428204" y="4096265"/>
            <a:ext cx="271849" cy="25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D0C57F87-18E6-4BD5-B4C2-B029E1294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205" y="685800"/>
            <a:ext cx="5486400" cy="2743200"/>
          </a:xfrm>
          <a:prstGeom prst="rect">
            <a:avLst/>
          </a:prstGeom>
        </p:spPr>
      </p:pic>
    </p:spTree>
    <p:extLst>
      <p:ext uri="{BB962C8B-B14F-4D97-AF65-F5344CB8AC3E}">
        <p14:creationId xmlns:p14="http://schemas.microsoft.com/office/powerpoint/2010/main" val="12451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D5F028-3286-4AF7-91C5-DF820E724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205" y="3749675"/>
            <a:ext cx="5486400" cy="2743200"/>
          </a:xfrm>
          <a:prstGeom prst="rect">
            <a:avLst/>
          </a:prstGeom>
        </p:spPr>
      </p:pic>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Functional t-test</a:t>
            </a:r>
          </a:p>
        </p:txBody>
      </p:sp>
      <p:sp>
        <p:nvSpPr>
          <p:cNvPr id="5" name="Content Placeholder 2">
            <a:extLst>
              <a:ext uri="{FF2B5EF4-FFF2-40B4-BE49-F238E27FC236}">
                <a16:creationId xmlns:a16="http://schemas.microsoft.com/office/drawing/2014/main" id="{45485F7D-AE88-4D07-BD98-8890AD545C4E}"/>
              </a:ext>
            </a:extLst>
          </p:cNvPr>
          <p:cNvSpPr txBox="1">
            <a:spLocks/>
          </p:cNvSpPr>
          <p:nvPr/>
        </p:nvSpPr>
        <p:spPr>
          <a:xfrm>
            <a:off x="1066798" y="1593682"/>
            <a:ext cx="4932941" cy="47672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32"/>
              </a:spcBef>
              <a:spcAft>
                <a:spcPts val="600"/>
              </a:spcAft>
              <a:buNone/>
              <a:defRPr/>
            </a:pPr>
            <a:r>
              <a:rPr lang="en-AU" sz="1800" dirty="0">
                <a:solidFill>
                  <a:prstClr val="black"/>
                </a:solidFill>
                <a:latin typeface="Calibri" panose="020F0502020204030204" pitchFamily="34" charset="0"/>
              </a:rPr>
              <a:t>A formal hypothesis test requires:</a:t>
            </a:r>
          </a:p>
          <a:p>
            <a:pPr>
              <a:spcBef>
                <a:spcPts val="432"/>
              </a:spcBef>
              <a:spcAft>
                <a:spcPts val="600"/>
              </a:spcAft>
              <a:defRPr/>
            </a:pPr>
            <a:r>
              <a:rPr lang="en-AU" sz="1400" dirty="0">
                <a:solidFill>
                  <a:prstClr val="black"/>
                </a:solidFill>
                <a:latin typeface="Calibri" panose="020F0502020204030204" pitchFamily="34" charset="0"/>
              </a:rPr>
              <a:t>value or statistic to test, and; </a:t>
            </a:r>
          </a:p>
          <a:p>
            <a:pPr>
              <a:spcBef>
                <a:spcPts val="432"/>
              </a:spcBef>
              <a:spcAft>
                <a:spcPts val="600"/>
              </a:spcAft>
              <a:defRPr/>
            </a:pPr>
            <a:r>
              <a:rPr lang="en-AU" sz="1400" dirty="0">
                <a:solidFill>
                  <a:prstClr val="black"/>
                </a:solidFill>
                <a:latin typeface="Calibri" panose="020F0502020204030204" pitchFamily="34" charset="0"/>
              </a:rPr>
              <a:t>probability value indicating the result of the test </a:t>
            </a:r>
          </a:p>
          <a:p>
            <a:pPr>
              <a:spcBef>
                <a:spcPts val="432"/>
              </a:spcBef>
              <a:spcAft>
                <a:spcPts val="600"/>
              </a:spcAft>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The test statistic used is the maximum value of the multivariate T-test, T(</a:t>
            </a:r>
            <a:r>
              <a:rPr lang="en-AU" sz="1800" i="1" dirty="0">
                <a:solidFill>
                  <a:prstClr val="black"/>
                </a:solidFill>
                <a:latin typeface="Calibri" panose="020F0502020204030204" pitchFamily="34" charset="0"/>
              </a:rPr>
              <a:t>t</a:t>
            </a:r>
            <a:r>
              <a:rPr lang="en-AU" sz="1800" dirty="0">
                <a:solidFill>
                  <a:prstClr val="black"/>
                </a:solidFill>
                <a:latin typeface="Calibri" panose="020F0502020204030204" pitchFamily="34" charset="0"/>
              </a:rPr>
              <a:t>).</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To find a critical value of this statistic:</a:t>
            </a:r>
          </a:p>
          <a:p>
            <a:pPr>
              <a:spcBef>
                <a:spcPts val="432"/>
              </a:spcBef>
              <a:spcAft>
                <a:spcPts val="600"/>
              </a:spcAft>
              <a:defRPr/>
            </a:pPr>
            <a:r>
              <a:rPr lang="en-AU" sz="1400" dirty="0">
                <a:solidFill>
                  <a:prstClr val="black"/>
                </a:solidFill>
                <a:latin typeface="Calibri" panose="020F0502020204030204" pitchFamily="34" charset="0"/>
              </a:rPr>
              <a:t>randomly shuffle the labels of the curves</a:t>
            </a:r>
          </a:p>
          <a:p>
            <a:pPr>
              <a:spcBef>
                <a:spcPts val="432"/>
              </a:spcBef>
              <a:spcAft>
                <a:spcPts val="600"/>
              </a:spcAft>
              <a:defRPr/>
            </a:pPr>
            <a:r>
              <a:rPr lang="en-AU" sz="1400" dirty="0">
                <a:solidFill>
                  <a:prstClr val="black"/>
                </a:solidFill>
                <a:latin typeface="Calibri" panose="020F0502020204030204" pitchFamily="34" charset="0"/>
              </a:rPr>
              <a:t>recalculate the maximum of T(</a:t>
            </a:r>
            <a:r>
              <a:rPr lang="en-AU" sz="1400" i="1" dirty="0">
                <a:solidFill>
                  <a:prstClr val="black"/>
                </a:solidFill>
                <a:latin typeface="Calibri" panose="020F0502020204030204" pitchFamily="34" charset="0"/>
              </a:rPr>
              <a:t>t</a:t>
            </a:r>
            <a:r>
              <a:rPr lang="en-AU" sz="1400" dirty="0">
                <a:solidFill>
                  <a:prstClr val="black"/>
                </a:solidFill>
                <a:latin typeface="Calibri" panose="020F0502020204030204" pitchFamily="34" charset="0"/>
              </a:rPr>
              <a:t>) with the new labels</a:t>
            </a:r>
          </a:p>
          <a:p>
            <a:pPr>
              <a:spcBef>
                <a:spcPts val="432"/>
              </a:spcBef>
              <a:spcAft>
                <a:spcPts val="600"/>
              </a:spcAft>
              <a:defRPr/>
            </a:pPr>
            <a:endParaRPr lang="en-AU" sz="14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Repeating this many times allows a null distribution to be constructed.</a:t>
            </a:r>
          </a:p>
        </p:txBody>
      </p:sp>
      <p:sp>
        <p:nvSpPr>
          <p:cNvPr id="7" name="Oval 6">
            <a:extLst>
              <a:ext uri="{FF2B5EF4-FFF2-40B4-BE49-F238E27FC236}">
                <a16:creationId xmlns:a16="http://schemas.microsoft.com/office/drawing/2014/main" id="{C8104BA3-A7C7-4CD6-87E2-2380BE1CD6B7}"/>
              </a:ext>
            </a:extLst>
          </p:cNvPr>
          <p:cNvSpPr/>
          <p:nvPr/>
        </p:nvSpPr>
        <p:spPr>
          <a:xfrm>
            <a:off x="9123405" y="5257800"/>
            <a:ext cx="271849" cy="25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C10E2B3C-3256-446D-B48F-5E5571D70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205" y="685800"/>
            <a:ext cx="5486400" cy="2743200"/>
          </a:xfrm>
          <a:prstGeom prst="rect">
            <a:avLst/>
          </a:prstGeom>
        </p:spPr>
      </p:pic>
      <p:pic>
        <p:nvPicPr>
          <p:cNvPr id="11" name="Picture 10">
            <a:extLst>
              <a:ext uri="{FF2B5EF4-FFF2-40B4-BE49-F238E27FC236}">
                <a16:creationId xmlns:a16="http://schemas.microsoft.com/office/drawing/2014/main" id="{F753F387-EAAE-4B16-9554-9ABC6902DF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205" y="685800"/>
            <a:ext cx="5486400" cy="2743200"/>
          </a:xfrm>
          <a:prstGeom prst="rect">
            <a:avLst/>
          </a:prstGeom>
        </p:spPr>
      </p:pic>
    </p:spTree>
    <p:extLst>
      <p:ext uri="{BB962C8B-B14F-4D97-AF65-F5344CB8AC3E}">
        <p14:creationId xmlns:p14="http://schemas.microsoft.com/office/powerpoint/2010/main" val="129802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Functional t-test</a:t>
            </a:r>
          </a:p>
        </p:txBody>
      </p:sp>
      <p:sp>
        <p:nvSpPr>
          <p:cNvPr id="5" name="Content Placeholder 2">
            <a:extLst>
              <a:ext uri="{FF2B5EF4-FFF2-40B4-BE49-F238E27FC236}">
                <a16:creationId xmlns:a16="http://schemas.microsoft.com/office/drawing/2014/main" id="{45485F7D-AE88-4D07-BD98-8890AD545C4E}"/>
              </a:ext>
            </a:extLst>
          </p:cNvPr>
          <p:cNvSpPr txBox="1">
            <a:spLocks/>
          </p:cNvSpPr>
          <p:nvPr/>
        </p:nvSpPr>
        <p:spPr>
          <a:xfrm>
            <a:off x="1066798" y="1593682"/>
            <a:ext cx="4932941" cy="47672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32"/>
              </a:spcBef>
              <a:spcAft>
                <a:spcPts val="600"/>
              </a:spcAft>
              <a:buNone/>
              <a:defRPr/>
            </a:pPr>
            <a:r>
              <a:rPr lang="en-AU" sz="1800" dirty="0">
                <a:solidFill>
                  <a:prstClr val="black"/>
                </a:solidFill>
                <a:latin typeface="Calibri" panose="020F0502020204030204" pitchFamily="34" charset="0"/>
              </a:rPr>
              <a:t>A formal hypothesis test requires:</a:t>
            </a:r>
          </a:p>
          <a:p>
            <a:pPr>
              <a:spcBef>
                <a:spcPts val="432"/>
              </a:spcBef>
              <a:spcAft>
                <a:spcPts val="600"/>
              </a:spcAft>
              <a:defRPr/>
            </a:pPr>
            <a:r>
              <a:rPr lang="en-AU" sz="1400" dirty="0">
                <a:solidFill>
                  <a:prstClr val="black"/>
                </a:solidFill>
                <a:latin typeface="Calibri" panose="020F0502020204030204" pitchFamily="34" charset="0"/>
              </a:rPr>
              <a:t>value or statistic to test, and; </a:t>
            </a:r>
          </a:p>
          <a:p>
            <a:pPr>
              <a:spcBef>
                <a:spcPts val="432"/>
              </a:spcBef>
              <a:spcAft>
                <a:spcPts val="600"/>
              </a:spcAft>
              <a:defRPr/>
            </a:pPr>
            <a:r>
              <a:rPr lang="en-AU" sz="1400" dirty="0">
                <a:solidFill>
                  <a:prstClr val="black"/>
                </a:solidFill>
                <a:latin typeface="Calibri" panose="020F0502020204030204" pitchFamily="34" charset="0"/>
              </a:rPr>
              <a:t>probability value indicating the result of the test </a:t>
            </a:r>
          </a:p>
          <a:p>
            <a:pPr>
              <a:spcBef>
                <a:spcPts val="432"/>
              </a:spcBef>
              <a:spcAft>
                <a:spcPts val="600"/>
              </a:spcAft>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The test statistic used is the maximum value of the multivariate T-test, T(</a:t>
            </a:r>
            <a:r>
              <a:rPr lang="en-AU" sz="1800" i="1" dirty="0">
                <a:solidFill>
                  <a:prstClr val="black"/>
                </a:solidFill>
                <a:latin typeface="Calibri" panose="020F0502020204030204" pitchFamily="34" charset="0"/>
              </a:rPr>
              <a:t>t</a:t>
            </a:r>
            <a:r>
              <a:rPr lang="en-AU" sz="1800" dirty="0">
                <a:solidFill>
                  <a:prstClr val="black"/>
                </a:solidFill>
                <a:latin typeface="Calibri" panose="020F0502020204030204" pitchFamily="34" charset="0"/>
              </a:rPr>
              <a:t>).</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To find a critical value of this statistic:</a:t>
            </a:r>
          </a:p>
          <a:p>
            <a:pPr>
              <a:spcBef>
                <a:spcPts val="432"/>
              </a:spcBef>
              <a:spcAft>
                <a:spcPts val="600"/>
              </a:spcAft>
              <a:defRPr/>
            </a:pPr>
            <a:r>
              <a:rPr lang="en-AU" sz="1400" dirty="0">
                <a:solidFill>
                  <a:prstClr val="black"/>
                </a:solidFill>
                <a:latin typeface="Calibri" panose="020F0502020204030204" pitchFamily="34" charset="0"/>
              </a:rPr>
              <a:t>randomly shuffle the labels of the curves</a:t>
            </a:r>
          </a:p>
          <a:p>
            <a:pPr>
              <a:spcBef>
                <a:spcPts val="432"/>
              </a:spcBef>
              <a:spcAft>
                <a:spcPts val="600"/>
              </a:spcAft>
              <a:defRPr/>
            </a:pPr>
            <a:r>
              <a:rPr lang="en-AU" sz="1400" dirty="0">
                <a:solidFill>
                  <a:prstClr val="black"/>
                </a:solidFill>
                <a:latin typeface="Calibri" panose="020F0502020204030204" pitchFamily="34" charset="0"/>
              </a:rPr>
              <a:t>recalculate the maximum of T(</a:t>
            </a:r>
            <a:r>
              <a:rPr lang="en-AU" sz="1400" i="1" dirty="0">
                <a:solidFill>
                  <a:prstClr val="black"/>
                </a:solidFill>
                <a:latin typeface="Calibri" panose="020F0502020204030204" pitchFamily="34" charset="0"/>
              </a:rPr>
              <a:t>t</a:t>
            </a:r>
            <a:r>
              <a:rPr lang="en-AU" sz="1400" dirty="0">
                <a:solidFill>
                  <a:prstClr val="black"/>
                </a:solidFill>
                <a:latin typeface="Calibri" panose="020F0502020204030204" pitchFamily="34" charset="0"/>
              </a:rPr>
              <a:t>) with the new labels</a:t>
            </a:r>
          </a:p>
          <a:p>
            <a:pPr>
              <a:spcBef>
                <a:spcPts val="432"/>
              </a:spcBef>
              <a:spcAft>
                <a:spcPts val="600"/>
              </a:spcAft>
              <a:defRPr/>
            </a:pPr>
            <a:endParaRPr lang="en-AU" sz="14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Repeating this many times allows a null distribution to be constructed.</a:t>
            </a:r>
          </a:p>
        </p:txBody>
      </p:sp>
      <p:pic>
        <p:nvPicPr>
          <p:cNvPr id="4" name="Picture 3">
            <a:extLst>
              <a:ext uri="{FF2B5EF4-FFF2-40B4-BE49-F238E27FC236}">
                <a16:creationId xmlns:a16="http://schemas.microsoft.com/office/drawing/2014/main" id="{F594EBB5-B4E2-4A7E-B7C0-95E7FE077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205" y="685800"/>
            <a:ext cx="5486400" cy="2743200"/>
          </a:xfrm>
          <a:prstGeom prst="rect">
            <a:avLst/>
          </a:prstGeom>
        </p:spPr>
      </p:pic>
      <p:pic>
        <p:nvPicPr>
          <p:cNvPr id="8" name="Picture 7">
            <a:extLst>
              <a:ext uri="{FF2B5EF4-FFF2-40B4-BE49-F238E27FC236}">
                <a16:creationId xmlns:a16="http://schemas.microsoft.com/office/drawing/2014/main" id="{04A3374F-DE42-4322-9B2B-DF8A6EF37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205" y="3749675"/>
            <a:ext cx="5486400" cy="2743200"/>
          </a:xfrm>
          <a:prstGeom prst="rect">
            <a:avLst/>
          </a:prstGeom>
        </p:spPr>
      </p:pic>
    </p:spTree>
    <p:extLst>
      <p:ext uri="{BB962C8B-B14F-4D97-AF65-F5344CB8AC3E}">
        <p14:creationId xmlns:p14="http://schemas.microsoft.com/office/powerpoint/2010/main" val="3719244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Functional t-test</a:t>
            </a:r>
          </a:p>
        </p:txBody>
      </p:sp>
      <p:sp>
        <p:nvSpPr>
          <p:cNvPr id="5" name="Content Placeholder 2">
            <a:extLst>
              <a:ext uri="{FF2B5EF4-FFF2-40B4-BE49-F238E27FC236}">
                <a16:creationId xmlns:a16="http://schemas.microsoft.com/office/drawing/2014/main" id="{45485F7D-AE88-4D07-BD98-8890AD545C4E}"/>
              </a:ext>
            </a:extLst>
          </p:cNvPr>
          <p:cNvSpPr txBox="1">
            <a:spLocks/>
          </p:cNvSpPr>
          <p:nvPr/>
        </p:nvSpPr>
        <p:spPr>
          <a:xfrm>
            <a:off x="1066798" y="1593682"/>
            <a:ext cx="4932941" cy="47672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32"/>
              </a:spcBef>
              <a:spcAft>
                <a:spcPts val="600"/>
              </a:spcAft>
              <a:buNone/>
              <a:defRPr/>
            </a:pPr>
            <a:r>
              <a:rPr lang="en-AU" sz="1800" dirty="0">
                <a:solidFill>
                  <a:prstClr val="black"/>
                </a:solidFill>
                <a:latin typeface="Calibri" panose="020F0502020204030204" pitchFamily="34" charset="0"/>
              </a:rPr>
              <a:t>A formal hypothesis test requires:</a:t>
            </a:r>
          </a:p>
          <a:p>
            <a:pPr>
              <a:spcBef>
                <a:spcPts val="432"/>
              </a:spcBef>
              <a:spcAft>
                <a:spcPts val="600"/>
              </a:spcAft>
              <a:defRPr/>
            </a:pPr>
            <a:r>
              <a:rPr lang="en-AU" sz="1400" dirty="0">
                <a:solidFill>
                  <a:prstClr val="black"/>
                </a:solidFill>
                <a:latin typeface="Calibri" panose="020F0502020204030204" pitchFamily="34" charset="0"/>
              </a:rPr>
              <a:t>value or statistic to test, and; </a:t>
            </a:r>
          </a:p>
          <a:p>
            <a:pPr>
              <a:spcBef>
                <a:spcPts val="432"/>
              </a:spcBef>
              <a:spcAft>
                <a:spcPts val="600"/>
              </a:spcAft>
              <a:defRPr/>
            </a:pPr>
            <a:r>
              <a:rPr lang="en-AU" sz="1400" dirty="0">
                <a:solidFill>
                  <a:prstClr val="black"/>
                </a:solidFill>
                <a:latin typeface="Calibri" panose="020F0502020204030204" pitchFamily="34" charset="0"/>
              </a:rPr>
              <a:t>probability value indicating the result of the test </a:t>
            </a:r>
          </a:p>
          <a:p>
            <a:pPr>
              <a:spcBef>
                <a:spcPts val="432"/>
              </a:spcBef>
              <a:spcAft>
                <a:spcPts val="600"/>
              </a:spcAft>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The test statistic used is the maximum value of the multivariate T-test, T(</a:t>
            </a:r>
            <a:r>
              <a:rPr lang="en-AU" sz="1800" i="1" dirty="0">
                <a:solidFill>
                  <a:prstClr val="black"/>
                </a:solidFill>
                <a:latin typeface="Calibri" panose="020F0502020204030204" pitchFamily="34" charset="0"/>
              </a:rPr>
              <a:t>t</a:t>
            </a:r>
            <a:r>
              <a:rPr lang="en-AU" sz="1800" dirty="0">
                <a:solidFill>
                  <a:prstClr val="black"/>
                </a:solidFill>
                <a:latin typeface="Calibri" panose="020F0502020204030204" pitchFamily="34" charset="0"/>
              </a:rPr>
              <a:t>).</a:t>
            </a:r>
          </a:p>
          <a:p>
            <a:pPr marL="0" indent="0">
              <a:spcBef>
                <a:spcPts val="432"/>
              </a:spcBef>
              <a:spcAft>
                <a:spcPts val="600"/>
              </a:spcAft>
              <a:buNone/>
              <a:defRPr/>
            </a:pPr>
            <a:endParaRPr lang="en-AU" sz="18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To find a critical value of this statistic:</a:t>
            </a:r>
          </a:p>
          <a:p>
            <a:pPr>
              <a:spcBef>
                <a:spcPts val="432"/>
              </a:spcBef>
              <a:spcAft>
                <a:spcPts val="600"/>
              </a:spcAft>
              <a:defRPr/>
            </a:pPr>
            <a:r>
              <a:rPr lang="en-AU" sz="1400" dirty="0">
                <a:solidFill>
                  <a:prstClr val="black"/>
                </a:solidFill>
                <a:latin typeface="Calibri" panose="020F0502020204030204" pitchFamily="34" charset="0"/>
              </a:rPr>
              <a:t>randomly shuffle the labels of the curves</a:t>
            </a:r>
          </a:p>
          <a:p>
            <a:pPr>
              <a:spcBef>
                <a:spcPts val="432"/>
              </a:spcBef>
              <a:spcAft>
                <a:spcPts val="600"/>
              </a:spcAft>
              <a:defRPr/>
            </a:pPr>
            <a:r>
              <a:rPr lang="en-AU" sz="1400" dirty="0">
                <a:solidFill>
                  <a:prstClr val="black"/>
                </a:solidFill>
                <a:latin typeface="Calibri" panose="020F0502020204030204" pitchFamily="34" charset="0"/>
              </a:rPr>
              <a:t>recalculate the maximum of T(</a:t>
            </a:r>
            <a:r>
              <a:rPr lang="en-AU" sz="1400" i="1" dirty="0">
                <a:solidFill>
                  <a:prstClr val="black"/>
                </a:solidFill>
                <a:latin typeface="Calibri" panose="020F0502020204030204" pitchFamily="34" charset="0"/>
              </a:rPr>
              <a:t>t</a:t>
            </a:r>
            <a:r>
              <a:rPr lang="en-AU" sz="1400" dirty="0">
                <a:solidFill>
                  <a:prstClr val="black"/>
                </a:solidFill>
                <a:latin typeface="Calibri" panose="020F0502020204030204" pitchFamily="34" charset="0"/>
              </a:rPr>
              <a:t>) with the new labels</a:t>
            </a:r>
          </a:p>
          <a:p>
            <a:pPr>
              <a:spcBef>
                <a:spcPts val="432"/>
              </a:spcBef>
              <a:spcAft>
                <a:spcPts val="600"/>
              </a:spcAft>
              <a:defRPr/>
            </a:pPr>
            <a:endParaRPr lang="en-AU" sz="1400" dirty="0">
              <a:solidFill>
                <a:prstClr val="black"/>
              </a:solidFill>
              <a:latin typeface="Calibri" panose="020F0502020204030204" pitchFamily="34" charset="0"/>
            </a:endParaRPr>
          </a:p>
          <a:p>
            <a:pPr marL="0" indent="0">
              <a:spcBef>
                <a:spcPts val="432"/>
              </a:spcBef>
              <a:spcAft>
                <a:spcPts val="600"/>
              </a:spcAft>
              <a:buNone/>
              <a:defRPr/>
            </a:pPr>
            <a:r>
              <a:rPr lang="en-AU" sz="1800" dirty="0">
                <a:solidFill>
                  <a:prstClr val="black"/>
                </a:solidFill>
                <a:latin typeface="Calibri" panose="020F0502020204030204" pitchFamily="34" charset="0"/>
              </a:rPr>
              <a:t>Repeating this many times allows a null distribution to be constructed.</a:t>
            </a:r>
          </a:p>
        </p:txBody>
      </p:sp>
      <p:pic>
        <p:nvPicPr>
          <p:cNvPr id="4" name="Picture 3">
            <a:extLst>
              <a:ext uri="{FF2B5EF4-FFF2-40B4-BE49-F238E27FC236}">
                <a16:creationId xmlns:a16="http://schemas.microsoft.com/office/drawing/2014/main" id="{F594EBB5-B4E2-4A7E-B7C0-95E7FE077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205" y="685800"/>
            <a:ext cx="5486400" cy="2743200"/>
          </a:xfrm>
          <a:prstGeom prst="rect">
            <a:avLst/>
          </a:prstGeom>
        </p:spPr>
      </p:pic>
      <p:pic>
        <p:nvPicPr>
          <p:cNvPr id="6" name="Picture 5">
            <a:extLst>
              <a:ext uri="{FF2B5EF4-FFF2-40B4-BE49-F238E27FC236}">
                <a16:creationId xmlns:a16="http://schemas.microsoft.com/office/drawing/2014/main" id="{F47FBC5D-191A-491E-81ED-5F78CE509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205" y="3749675"/>
            <a:ext cx="5486400" cy="2743200"/>
          </a:xfrm>
          <a:prstGeom prst="rect">
            <a:avLst/>
          </a:prstGeom>
        </p:spPr>
      </p:pic>
    </p:spTree>
    <p:extLst>
      <p:ext uri="{BB962C8B-B14F-4D97-AF65-F5344CB8AC3E}">
        <p14:creationId xmlns:p14="http://schemas.microsoft.com/office/powerpoint/2010/main" val="1755908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D9CC-FAD9-475D-A5CE-A8C764F24B52}"/>
              </a:ext>
            </a:extLst>
          </p:cNvPr>
          <p:cNvSpPr>
            <a:spLocks noGrp="1"/>
          </p:cNvSpPr>
          <p:nvPr>
            <p:ph type="title"/>
          </p:nvPr>
        </p:nvSpPr>
        <p:spPr>
          <a:xfrm>
            <a:off x="838200" y="365125"/>
            <a:ext cx="10515600" cy="1325563"/>
          </a:xfrm>
        </p:spPr>
        <p:txBody>
          <a:bodyPr/>
          <a:lstStyle/>
          <a:p>
            <a:r>
              <a:rPr lang="en-AU" dirty="0">
                <a:solidFill>
                  <a:srgbClr val="0070C0"/>
                </a:solidFill>
                <a:latin typeface="Tw Cen MT" panose="020B0602020104020603" pitchFamily="34" charset="0"/>
              </a:rPr>
              <a:t>References</a:t>
            </a:r>
          </a:p>
        </p:txBody>
      </p:sp>
      <p:sp>
        <p:nvSpPr>
          <p:cNvPr id="3" name="TextBox 2">
            <a:extLst>
              <a:ext uri="{FF2B5EF4-FFF2-40B4-BE49-F238E27FC236}">
                <a16:creationId xmlns:a16="http://schemas.microsoft.com/office/drawing/2014/main" id="{39252F5C-4213-4780-8F58-4A8252679157}"/>
              </a:ext>
            </a:extLst>
          </p:cNvPr>
          <p:cNvSpPr txBox="1"/>
          <p:nvPr/>
        </p:nvSpPr>
        <p:spPr>
          <a:xfrm>
            <a:off x="838201" y="1591832"/>
            <a:ext cx="10515600" cy="5524589"/>
          </a:xfrm>
          <a:prstGeom prst="rect">
            <a:avLst/>
          </a:prstGeom>
          <a:noFill/>
        </p:spPr>
        <p:txBody>
          <a:bodyPr wrap="square" rtlCol="0">
            <a:spAutoFit/>
          </a:bodyPr>
          <a:lstStyle/>
          <a:p>
            <a:pPr>
              <a:spcAft>
                <a:spcPts val="600"/>
              </a:spcAft>
            </a:pPr>
            <a:r>
              <a:rPr lang="en-US" sz="1200" dirty="0" err="1"/>
              <a:t>Baumgart</a:t>
            </a:r>
            <a:r>
              <a:rPr lang="en-US" sz="1200" dirty="0"/>
              <a:t>, C., Hoppe, M. W., &amp; </a:t>
            </a:r>
            <a:r>
              <a:rPr lang="en-US" sz="1200" dirty="0" err="1"/>
              <a:t>Freiwald</a:t>
            </a:r>
            <a:r>
              <a:rPr lang="en-US" sz="1200" dirty="0"/>
              <a:t>, J. (2017). Phase-Specific Ground Reaction Force Analyses of Bilateral and Unilateral Jumps in Patients With ACL Reconstruction. </a:t>
            </a:r>
            <a:r>
              <a:rPr lang="en-US" sz="1200" i="1" dirty="0" err="1"/>
              <a:t>Orthopaedic</a:t>
            </a:r>
            <a:r>
              <a:rPr lang="en-US" sz="1200" i="1" dirty="0"/>
              <a:t> Journal of Sports Medicine, 5</a:t>
            </a:r>
            <a:r>
              <a:rPr lang="en-US" sz="1200" dirty="0"/>
              <a:t>(6), 2325967117710912. </a:t>
            </a:r>
            <a:endParaRPr lang="en-AU" sz="1200" dirty="0"/>
          </a:p>
          <a:p>
            <a:pPr>
              <a:spcAft>
                <a:spcPts val="600"/>
              </a:spcAft>
            </a:pPr>
            <a:r>
              <a:rPr lang="en-US" sz="1200" dirty="0"/>
              <a:t>Dona, G., </a:t>
            </a:r>
            <a:r>
              <a:rPr lang="en-US" sz="1200" dirty="0" err="1"/>
              <a:t>Preatoni</a:t>
            </a:r>
            <a:r>
              <a:rPr lang="en-US" sz="1200" dirty="0"/>
              <a:t>, E., </a:t>
            </a:r>
            <a:r>
              <a:rPr lang="en-US" sz="1200" dirty="0" err="1"/>
              <a:t>Cobelli</a:t>
            </a:r>
            <a:r>
              <a:rPr lang="en-US" sz="1200" dirty="0"/>
              <a:t>, C., </a:t>
            </a:r>
            <a:r>
              <a:rPr lang="en-US" sz="1200" dirty="0" err="1"/>
              <a:t>Rodano</a:t>
            </a:r>
            <a:r>
              <a:rPr lang="en-US" sz="1200" dirty="0"/>
              <a:t>, R., &amp; Harrison, A. J. (2009). Application of functional principal component analysis in race walking: an emerging methodology. </a:t>
            </a:r>
            <a:r>
              <a:rPr lang="en-US" sz="1200" i="1" dirty="0"/>
              <a:t>Sports Biomechanics, 8</a:t>
            </a:r>
            <a:r>
              <a:rPr lang="en-US" sz="1200" dirty="0"/>
              <a:t>(4), 284-301. </a:t>
            </a:r>
            <a:endParaRPr lang="en-AU" sz="1200" dirty="0"/>
          </a:p>
          <a:p>
            <a:pPr>
              <a:spcAft>
                <a:spcPts val="600"/>
              </a:spcAft>
            </a:pPr>
            <a:r>
              <a:rPr lang="en-US" sz="1200" dirty="0"/>
              <a:t>Donoghue, O. A., Harrison, A. J., Coffey, N., &amp; Hayes, K. (2008). Functional data analysis of running kinematics in chronic Achilles tendon injury. </a:t>
            </a:r>
            <a:r>
              <a:rPr lang="en-US" sz="1200" i="1" dirty="0"/>
              <a:t>Medicine and science in sports and exercise, 40</a:t>
            </a:r>
            <a:r>
              <a:rPr lang="en-US" sz="1200" dirty="0"/>
              <a:t>(7), 1323-1335. </a:t>
            </a:r>
            <a:endParaRPr lang="en-AU" sz="1200" dirty="0"/>
          </a:p>
          <a:p>
            <a:pPr>
              <a:spcAft>
                <a:spcPts val="600"/>
              </a:spcAft>
            </a:pPr>
            <a:r>
              <a:rPr lang="en-US" sz="1200" dirty="0" err="1"/>
              <a:t>Durá</a:t>
            </a:r>
            <a:r>
              <a:rPr lang="en-US" sz="1200" dirty="0"/>
              <a:t>, J. V., </a:t>
            </a:r>
            <a:r>
              <a:rPr lang="en-US" sz="1200" dirty="0" err="1"/>
              <a:t>Belda</a:t>
            </a:r>
            <a:r>
              <a:rPr lang="en-US" sz="1200" dirty="0"/>
              <a:t>, J. M., </a:t>
            </a:r>
            <a:r>
              <a:rPr lang="en-US" sz="1200" dirty="0" err="1"/>
              <a:t>Poveda</a:t>
            </a:r>
            <a:r>
              <a:rPr lang="en-US" sz="1200" dirty="0"/>
              <a:t>, R., Page, Á., </a:t>
            </a:r>
            <a:r>
              <a:rPr lang="en-US" sz="1200" dirty="0" err="1"/>
              <a:t>Laparra</a:t>
            </a:r>
            <a:r>
              <a:rPr lang="en-US" sz="1200" dirty="0"/>
              <a:t>, J., Das, J., . . . García, A. C. (2010). Comparison of functional regression and nonfunctional regression approaches to the study of the walking velocity effect in force platform measures. </a:t>
            </a:r>
            <a:r>
              <a:rPr lang="en-US" sz="1200" i="1" dirty="0"/>
              <a:t>Journal of applied biomechanics, 26</a:t>
            </a:r>
            <a:r>
              <a:rPr lang="en-US" sz="1200" dirty="0"/>
              <a:t>(2), 234-239. </a:t>
            </a:r>
            <a:endParaRPr lang="en-AU" sz="1200" dirty="0"/>
          </a:p>
          <a:p>
            <a:pPr>
              <a:spcAft>
                <a:spcPts val="600"/>
              </a:spcAft>
            </a:pPr>
            <a:r>
              <a:rPr lang="en-US" sz="1200" dirty="0" err="1"/>
              <a:t>Kipp</a:t>
            </a:r>
            <a:r>
              <a:rPr lang="en-US" sz="1200" dirty="0"/>
              <a:t>, K., &amp; Harris, C. (2014). Patterns of barbell acceleration during the snatch in weightlifting competition. </a:t>
            </a:r>
            <a:r>
              <a:rPr lang="en-US" sz="1200" i="1" dirty="0"/>
              <a:t>Journal of sports sciences, 33</a:t>
            </a:r>
            <a:r>
              <a:rPr lang="en-US" sz="1200" dirty="0"/>
              <a:t>(14), 1467-1471. </a:t>
            </a:r>
            <a:endParaRPr lang="en-AU" sz="1200" dirty="0"/>
          </a:p>
          <a:p>
            <a:pPr>
              <a:spcAft>
                <a:spcPts val="600"/>
              </a:spcAft>
            </a:pPr>
            <a:r>
              <a:rPr lang="en-US" sz="1200" dirty="0" err="1"/>
              <a:t>Leurgans</a:t>
            </a:r>
            <a:r>
              <a:rPr lang="en-US" sz="1200" dirty="0"/>
              <a:t>, S. E., </a:t>
            </a:r>
            <a:r>
              <a:rPr lang="en-US" sz="1200" dirty="0" err="1"/>
              <a:t>Moyeed</a:t>
            </a:r>
            <a:r>
              <a:rPr lang="en-US" sz="1200" dirty="0"/>
              <a:t>, R. A., &amp; Silverman, B. W. (1993). Canonical correlation analysis when the data are curves. </a:t>
            </a:r>
            <a:r>
              <a:rPr lang="en-US" sz="1200" i="1" dirty="0"/>
              <a:t>Journal of the Royal Statistical Society. Series B (Methodological)</a:t>
            </a:r>
            <a:r>
              <a:rPr lang="en-US" sz="1200" dirty="0"/>
              <a:t>, 725-740. </a:t>
            </a:r>
            <a:endParaRPr lang="en-AU" sz="1200" dirty="0"/>
          </a:p>
          <a:p>
            <a:pPr>
              <a:spcAft>
                <a:spcPts val="600"/>
              </a:spcAft>
            </a:pPr>
            <a:r>
              <a:rPr lang="en-US" sz="1200" dirty="0"/>
              <a:t>Park, J., Seeley, M. K., </a:t>
            </a:r>
            <a:r>
              <a:rPr lang="en-US" sz="1200" dirty="0" err="1"/>
              <a:t>Francom</a:t>
            </a:r>
            <a:r>
              <a:rPr lang="en-US" sz="1200" dirty="0"/>
              <a:t>, D., Reese, C. S., &amp; Hopkins, J. T. (2017). Functional vs. Traditional Analysis in Biomechanical Gait Data: An Alternative Statistical Approach. </a:t>
            </a:r>
            <a:r>
              <a:rPr lang="en-US" sz="1200" i="1" dirty="0"/>
              <a:t>Journal of human kinetics, 60</a:t>
            </a:r>
            <a:r>
              <a:rPr lang="en-US" sz="1200" dirty="0"/>
              <a:t>(1), 39-49. </a:t>
            </a:r>
            <a:endParaRPr lang="en-AU" sz="1200" dirty="0"/>
          </a:p>
          <a:p>
            <a:pPr>
              <a:spcAft>
                <a:spcPts val="600"/>
              </a:spcAft>
            </a:pPr>
            <a:r>
              <a:rPr lang="en-US" sz="1200" dirty="0"/>
              <a:t>Ramsay, J. O., Hooker, G., &amp; Graves, S. (2009). </a:t>
            </a:r>
            <a:r>
              <a:rPr lang="en-US" sz="1200" i="1" dirty="0"/>
              <a:t>Functional data analysis with R and MATLAB</a:t>
            </a:r>
            <a:r>
              <a:rPr lang="en-US" sz="1200" dirty="0"/>
              <a:t>: Springer Science &amp; Business Media.</a:t>
            </a:r>
            <a:endParaRPr lang="en-AU" sz="1200" dirty="0"/>
          </a:p>
          <a:p>
            <a:pPr>
              <a:spcAft>
                <a:spcPts val="600"/>
              </a:spcAft>
            </a:pPr>
            <a:r>
              <a:rPr lang="en-US" sz="1200" dirty="0"/>
              <a:t>Ramsay, J. O., &amp; Silverman, B. W. (2002). </a:t>
            </a:r>
            <a:r>
              <a:rPr lang="en-US" sz="1200" i="1" dirty="0"/>
              <a:t>Applied functional data analysis: methods and case studies</a:t>
            </a:r>
            <a:r>
              <a:rPr lang="en-US" sz="1200" dirty="0"/>
              <a:t> (Vol. 77). New York: Springer.</a:t>
            </a:r>
            <a:endParaRPr lang="en-AU" sz="1200" dirty="0"/>
          </a:p>
          <a:p>
            <a:pPr>
              <a:spcAft>
                <a:spcPts val="600"/>
              </a:spcAft>
            </a:pPr>
            <a:r>
              <a:rPr lang="en-US" sz="1200" dirty="0"/>
              <a:t>Ramsay, J. O., &amp; Silverman, B. W. (2005). </a:t>
            </a:r>
            <a:r>
              <a:rPr lang="en-US" sz="1200" i="1" dirty="0"/>
              <a:t>Functional data analysis</a:t>
            </a:r>
            <a:r>
              <a:rPr lang="en-US" sz="1200" dirty="0"/>
              <a:t>: Wiley Online Library.</a:t>
            </a:r>
            <a:endParaRPr lang="en-AU" sz="1200" dirty="0"/>
          </a:p>
          <a:p>
            <a:pPr>
              <a:spcAft>
                <a:spcPts val="600"/>
              </a:spcAft>
            </a:pPr>
            <a:r>
              <a:rPr lang="en-US" sz="1200" dirty="0"/>
              <a:t>Ryan, W., Harrison, A., &amp; Hayes, K. (2006). Functional data analysis of knee joint kinematics in the vertical jump. </a:t>
            </a:r>
            <a:r>
              <a:rPr lang="en-US" sz="1200" i="1" dirty="0"/>
              <a:t>Sports Biomechanics, 5</a:t>
            </a:r>
            <a:r>
              <a:rPr lang="en-US" sz="1200" dirty="0"/>
              <a:t>(1), 121-138. </a:t>
            </a:r>
            <a:endParaRPr lang="en-AU" sz="1200" dirty="0"/>
          </a:p>
          <a:p>
            <a:pPr>
              <a:spcAft>
                <a:spcPts val="600"/>
              </a:spcAft>
            </a:pPr>
            <a:r>
              <a:rPr lang="en-US" sz="1200" dirty="0"/>
              <a:t>Warmenhoven, J., Cobley, S., Draper, C., Harrison, A. J., Bargary, N., &amp; Smith, R. (2017). Considerations for the use of functional principal components analysis (</a:t>
            </a:r>
            <a:r>
              <a:rPr lang="en-US" sz="1200" i="1" dirty="0"/>
              <a:t>f</a:t>
            </a:r>
            <a:r>
              <a:rPr lang="en-US" sz="1200" dirty="0"/>
              <a:t>PCA) in sports biomechanics: examples from on-water rowing. </a:t>
            </a:r>
            <a:r>
              <a:rPr lang="en-US" sz="1200" i="1" dirty="0"/>
              <a:t>Sports Biomechanics, In Press</a:t>
            </a:r>
            <a:r>
              <a:rPr lang="en-US" sz="1200" dirty="0"/>
              <a:t>. </a:t>
            </a:r>
            <a:endParaRPr lang="en-AU" sz="1200" dirty="0"/>
          </a:p>
          <a:p>
            <a:pPr>
              <a:spcAft>
                <a:spcPts val="600"/>
              </a:spcAft>
            </a:pPr>
            <a:r>
              <a:rPr lang="en-US" sz="1200" dirty="0"/>
              <a:t>Warmenhoven, J., Harrison, A. J., Robinson, M. A., Vanrenterghem, J., Bargary, N., Smith, R., . . . Pataky, T. (2017). A comparison of functional data analysis and statistical parametric mapping in sports biomechanics: The independent samples t-test. </a:t>
            </a:r>
            <a:r>
              <a:rPr lang="en-US" sz="1200" i="1" dirty="0"/>
              <a:t>Journal of Science &amp; Medicine in Sport, In Press</a:t>
            </a:r>
            <a:r>
              <a:rPr lang="en-US" sz="1200" dirty="0"/>
              <a:t>. </a:t>
            </a:r>
            <a:endParaRPr lang="en-AU" sz="1200" dirty="0"/>
          </a:p>
          <a:p>
            <a:r>
              <a:rPr lang="en-AU" sz="1200" dirty="0"/>
              <a:t> </a:t>
            </a:r>
          </a:p>
          <a:p>
            <a:r>
              <a:rPr lang="en-AU" sz="1200" dirty="0"/>
              <a:t> </a:t>
            </a:r>
          </a:p>
          <a:p>
            <a:endParaRPr lang="en-AU" sz="1200" dirty="0"/>
          </a:p>
        </p:txBody>
      </p:sp>
    </p:spTree>
    <p:extLst>
      <p:ext uri="{BB962C8B-B14F-4D97-AF65-F5344CB8AC3E}">
        <p14:creationId xmlns:p14="http://schemas.microsoft.com/office/powerpoint/2010/main" val="3506583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B2F91-890B-4F8B-9A5E-2BC311BD73A1}"/>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pic>
        <p:nvPicPr>
          <p:cNvPr id="6" name="Picture 5">
            <a:extLst>
              <a:ext uri="{FF2B5EF4-FFF2-40B4-BE49-F238E27FC236}">
                <a16:creationId xmlns:a16="http://schemas.microsoft.com/office/drawing/2014/main" id="{00A7EEDD-565B-4BFA-8907-FF2337BB0DD0}"/>
              </a:ext>
            </a:extLst>
          </p:cNvPr>
          <p:cNvPicPr>
            <a:picLocks noChangeAspect="1"/>
          </p:cNvPicPr>
          <p:nvPr/>
        </p:nvPicPr>
        <p:blipFill>
          <a:blip r:embed="rId4">
            <a:lum bright="70000" contrast="-70000"/>
          </a:blip>
          <a:stretch>
            <a:fillRect/>
          </a:stretch>
        </p:blipFill>
        <p:spPr>
          <a:xfrm>
            <a:off x="1172487" y="1045225"/>
            <a:ext cx="5384144" cy="3537730"/>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Functional Data Analysis (FDA)</a:t>
            </a:r>
            <a:endParaRPr lang="en-US" b="0" dirty="0">
              <a:solidFill>
                <a:schemeClr val="accent1"/>
              </a:solidFill>
              <a:latin typeface="Tw Cen MT" charset="0"/>
            </a:endParaRPr>
          </a:p>
        </p:txBody>
      </p:sp>
      <p:sp>
        <p:nvSpPr>
          <p:cNvPr id="3" name="Content Placeholder 2"/>
          <p:cNvSpPr>
            <a:spLocks noGrp="1"/>
          </p:cNvSpPr>
          <p:nvPr>
            <p:ph idx="1"/>
          </p:nvPr>
        </p:nvSpPr>
        <p:spPr>
          <a:xfrm>
            <a:off x="1066798" y="1507185"/>
            <a:ext cx="5038631" cy="4767263"/>
          </a:xfrm>
        </p:spPr>
        <p:txBody>
          <a:bodyPr>
            <a:noAutofit/>
          </a:bodyPr>
          <a:lstStyle/>
          <a:p>
            <a:pPr marL="0" indent="0">
              <a:spcAft>
                <a:spcPts val="600"/>
              </a:spcAft>
              <a:buNone/>
              <a:defRPr/>
            </a:pPr>
            <a:r>
              <a:rPr lang="en-AU" sz="1800" dirty="0">
                <a:solidFill>
                  <a:prstClr val="black"/>
                </a:solidFill>
                <a:latin typeface="Calibri" panose="020F0502020204030204" pitchFamily="34" charset="0"/>
              </a:rPr>
              <a:t>Number of approaches for fitting functions are available, and some common approaches are:</a:t>
            </a:r>
          </a:p>
          <a:p>
            <a:pPr marL="342900" indent="-342900">
              <a:spcAft>
                <a:spcPts val="600"/>
              </a:spcAft>
              <a:buFont typeface="+mj-lt"/>
              <a:buAutoNum type="arabicPeriod"/>
              <a:defRPr/>
            </a:pPr>
            <a:r>
              <a:rPr lang="en-AU" sz="1800" dirty="0">
                <a:solidFill>
                  <a:prstClr val="black"/>
                </a:solidFill>
                <a:latin typeface="Calibri" panose="020F0502020204030204" pitchFamily="34" charset="0"/>
              </a:rPr>
              <a:t>Fourier: </a:t>
            </a:r>
          </a:p>
          <a:p>
            <a:pPr marL="800100" lvl="1" indent="-342900">
              <a:spcBef>
                <a:spcPts val="0"/>
              </a:spcBef>
              <a:spcAft>
                <a:spcPts val="600"/>
              </a:spcAft>
              <a:buFont typeface="+mj-lt"/>
              <a:buAutoNum type="alphaLcParenR"/>
              <a:defRPr/>
            </a:pPr>
            <a:r>
              <a:rPr lang="en-AU" sz="1400" dirty="0">
                <a:solidFill>
                  <a:prstClr val="black"/>
                </a:solidFill>
                <a:latin typeface="Calibri" panose="020F0502020204030204" pitchFamily="34" charset="0"/>
              </a:rPr>
              <a:t>Stable functions (i.e. strong local features and where the curvature tends to be of the same order).</a:t>
            </a:r>
          </a:p>
          <a:p>
            <a:pPr marL="800100" lvl="1" indent="-342900">
              <a:spcBef>
                <a:spcPts val="0"/>
              </a:spcBef>
              <a:buFont typeface="+mj-lt"/>
              <a:buAutoNum type="alphaLcParenR"/>
              <a:defRPr/>
            </a:pPr>
            <a:r>
              <a:rPr lang="en-AU" sz="1400" dirty="0">
                <a:solidFill>
                  <a:prstClr val="black"/>
                </a:solidFill>
                <a:latin typeface="Calibri" panose="020F0502020204030204" pitchFamily="34" charset="0"/>
              </a:rPr>
              <a:t>Periodicity of the signal be reflected to some degree in the data. </a:t>
            </a:r>
          </a:p>
          <a:p>
            <a:pPr marL="342900" indent="-342900">
              <a:spcAft>
                <a:spcPts val="600"/>
              </a:spcAft>
              <a:buFont typeface="+mj-lt"/>
              <a:buAutoNum type="arabicPeriod"/>
              <a:defRPr/>
            </a:pPr>
            <a:r>
              <a:rPr lang="en-AU" sz="1800" dirty="0">
                <a:solidFill>
                  <a:prstClr val="black"/>
                </a:solidFill>
                <a:latin typeface="Calibri" panose="020F0502020204030204" pitchFamily="34" charset="0"/>
              </a:rPr>
              <a:t>B-Splines: </a:t>
            </a:r>
          </a:p>
          <a:p>
            <a:pPr marL="800100" lvl="1" indent="-342900">
              <a:spcAft>
                <a:spcPts val="600"/>
              </a:spcAft>
              <a:buFont typeface="+mj-lt"/>
              <a:buAutoNum type="alphaLcParenR"/>
              <a:defRPr/>
            </a:pPr>
            <a:r>
              <a:rPr lang="en-AU" sz="1400" dirty="0">
                <a:solidFill>
                  <a:prstClr val="black"/>
                </a:solidFill>
                <a:latin typeface="Calibri" panose="020F0502020204030204" pitchFamily="34" charset="0"/>
              </a:rPr>
              <a:t>Spline functions are the most common choice of approximation system for non-periodic functional data or parameters.</a:t>
            </a:r>
          </a:p>
          <a:p>
            <a:pPr marL="800100" lvl="1" indent="-342900">
              <a:spcAft>
                <a:spcPts val="600"/>
              </a:spcAft>
              <a:buFont typeface="+mj-lt"/>
              <a:buAutoNum type="alphaLcParenR"/>
              <a:defRPr/>
            </a:pPr>
            <a:r>
              <a:rPr lang="en-AU" sz="1400" dirty="0">
                <a:solidFill>
                  <a:prstClr val="black"/>
                </a:solidFill>
                <a:latin typeface="Calibri" panose="020F0502020204030204" pitchFamily="34" charset="0"/>
              </a:rPr>
              <a:t>Derived from polynomials, with increased flexibility around unstable local behaviour.</a:t>
            </a:r>
          </a:p>
          <a:p>
            <a:pPr marL="342900" indent="-342900">
              <a:spcAft>
                <a:spcPts val="600"/>
              </a:spcAft>
              <a:buFont typeface="+mj-lt"/>
              <a:buAutoNum type="arabicPeriod"/>
              <a:defRPr/>
            </a:pPr>
            <a:endParaRPr lang="en-AU" sz="1200" dirty="0">
              <a:solidFill>
                <a:prstClr val="black"/>
              </a:solidFill>
              <a:latin typeface="Calibri" panose="020F0502020204030204" pitchFamily="34" charset="0"/>
            </a:endParaRPr>
          </a:p>
          <a:p>
            <a:pPr marL="0" indent="0">
              <a:spcAft>
                <a:spcPts val="600"/>
              </a:spcAft>
              <a:buNone/>
              <a:defRPr/>
            </a:pPr>
            <a:endParaRPr lang="en-US" sz="1800" dirty="0">
              <a:solidFill>
                <a:prstClr val="black"/>
              </a:solidFill>
              <a:latin typeface="Calibri" panose="020F0502020204030204" pitchFamily="34" charset="0"/>
            </a:endParaRPr>
          </a:p>
        </p:txBody>
      </p:sp>
      <p:sp>
        <p:nvSpPr>
          <p:cNvPr id="4" name="Content Placeholder 2">
            <a:extLst>
              <a:ext uri="{FF2B5EF4-FFF2-40B4-BE49-F238E27FC236}">
                <a16:creationId xmlns:a16="http://schemas.microsoft.com/office/drawing/2014/main" id="{8124EA4F-1804-4DE3-9AD2-D48F99D7010B}"/>
              </a:ext>
            </a:extLst>
          </p:cNvPr>
          <p:cNvSpPr txBox="1">
            <a:spLocks/>
          </p:cNvSpPr>
          <p:nvPr/>
        </p:nvSpPr>
        <p:spPr>
          <a:xfrm>
            <a:off x="6257828" y="1519623"/>
            <a:ext cx="4124227" cy="4767263"/>
          </a:xfrm>
          <a:prstGeom prst="rect">
            <a:avLst/>
          </a:prstGeom>
        </p:spPr>
        <p:txBody>
          <a:bodyPr vert="horz" lIns="91440" tIns="45720" rIns="91440" bIns="45720" rtlCol="0">
            <a:no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600"/>
              </a:spcAft>
              <a:buNone/>
              <a:defRPr/>
            </a:pPr>
            <a:r>
              <a:rPr lang="en-AU" b="1" i="1" dirty="0">
                <a:solidFill>
                  <a:schemeClr val="tx2">
                    <a:lumMod val="60000"/>
                    <a:lumOff val="40000"/>
                  </a:schemeClr>
                </a:solidFill>
                <a:latin typeface="Calibri" panose="020F0502020204030204" pitchFamily="34" charset="0"/>
                <a:ea typeface="+mn-ea"/>
              </a:rPr>
              <a:t>General FDA Steps:</a:t>
            </a:r>
          </a:p>
          <a:p>
            <a:pPr marL="0" indent="0" fontAlgn="auto">
              <a:spcAft>
                <a:spcPts val="600"/>
              </a:spcAft>
              <a:buNone/>
              <a:defRPr/>
            </a:pPr>
            <a:endParaRPr lang="en-AU" sz="1800" dirty="0">
              <a:solidFill>
                <a:prstClr val="black"/>
              </a:solidFill>
              <a:latin typeface="Calibri" panose="020F0502020204030204" pitchFamily="34" charset="0"/>
              <a:ea typeface="+mn-ea"/>
            </a:endParaRPr>
          </a:p>
          <a:p>
            <a:pPr fontAlgn="auto">
              <a:spcAft>
                <a:spcPts val="600"/>
              </a:spcAft>
              <a:buFont typeface="+mj-lt"/>
              <a:buAutoNum type="arabicPeriod"/>
              <a:defRPr/>
            </a:pPr>
            <a:r>
              <a:rPr lang="en-AU" sz="1800" dirty="0">
                <a:solidFill>
                  <a:srgbClr val="0070C0"/>
                </a:solidFill>
                <a:effectLst>
                  <a:outerShdw blurRad="38100" dist="38100" dir="2700000" algn="tl">
                    <a:srgbClr val="000000">
                      <a:alpha val="43137"/>
                    </a:srgbClr>
                  </a:outerShdw>
                </a:effectLst>
                <a:latin typeface="Calibri" panose="020F0502020204030204" pitchFamily="34" charset="0"/>
                <a:ea typeface="+mn-ea"/>
              </a:rPr>
              <a:t>Fitting functions with the addition of smoothing using a roughness penalty.</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Registration techniques using time-warping functions.</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The implementation of statistical techniques such as hypothesis testing (t-tests, ANOVAs, regressions, etc.), or dimension reduction approaches (PCA, etc.).  </a:t>
            </a:r>
          </a:p>
          <a:p>
            <a:pPr fontAlgn="auto">
              <a:spcAft>
                <a:spcPts val="600"/>
              </a:spcAft>
              <a:buFont typeface="+mj-lt"/>
              <a:buAutoNum type="arabicPeriod"/>
              <a:defRPr/>
            </a:pPr>
            <a:endParaRPr lang="en-AU" sz="1800" dirty="0">
              <a:solidFill>
                <a:prstClr val="black"/>
              </a:solidFill>
              <a:latin typeface="Calibri" panose="020F0502020204030204" pitchFamily="34" charset="0"/>
              <a:ea typeface="+mn-ea"/>
            </a:endParaRPr>
          </a:p>
          <a:p>
            <a:pPr marL="0" indent="0" fontAlgn="auto">
              <a:spcAft>
                <a:spcPts val="600"/>
              </a:spcAft>
              <a:buNone/>
              <a:defRPr/>
            </a:pPr>
            <a:r>
              <a:rPr lang="en-AU" sz="1800" dirty="0">
                <a:solidFill>
                  <a:prstClr val="black"/>
                </a:solidFill>
                <a:latin typeface="Calibri" panose="020F0502020204030204" pitchFamily="34" charset="0"/>
                <a:ea typeface="+mn-ea"/>
              </a:rPr>
              <a:t>Functional PCA (</a:t>
            </a:r>
            <a:r>
              <a:rPr lang="en-AU" sz="1800" i="1" dirty="0">
                <a:solidFill>
                  <a:prstClr val="black"/>
                </a:solidFill>
                <a:latin typeface="Calibri" panose="020F0502020204030204" pitchFamily="34" charset="0"/>
                <a:ea typeface="+mn-ea"/>
              </a:rPr>
              <a:t>f</a:t>
            </a:r>
            <a:r>
              <a:rPr lang="en-AU" sz="1800" dirty="0">
                <a:solidFill>
                  <a:prstClr val="black"/>
                </a:solidFill>
                <a:latin typeface="Calibri" panose="020F0502020204030204" pitchFamily="34" charset="0"/>
                <a:ea typeface="+mn-ea"/>
              </a:rPr>
              <a:t>PCA) is the most commonly used in biomechanics and human movement.</a:t>
            </a:r>
          </a:p>
        </p:txBody>
      </p:sp>
      <p:sp>
        <p:nvSpPr>
          <p:cNvPr id="8" name="Rectangle 7">
            <a:extLst>
              <a:ext uri="{FF2B5EF4-FFF2-40B4-BE49-F238E27FC236}">
                <a16:creationId xmlns:a16="http://schemas.microsoft.com/office/drawing/2014/main" id="{3C667E19-2789-4445-B1E9-5BF2DCE06BFC}"/>
              </a:ext>
            </a:extLst>
          </p:cNvPr>
          <p:cNvSpPr/>
          <p:nvPr/>
        </p:nvSpPr>
        <p:spPr>
          <a:xfrm>
            <a:off x="1066798" y="5963720"/>
            <a:ext cx="4780900" cy="523220"/>
          </a:xfrm>
          <a:prstGeom prst="rect">
            <a:avLst/>
          </a:prstGeom>
        </p:spPr>
        <p:txBody>
          <a:bodyPr wrap="square">
            <a:spAutoFit/>
          </a:bodyPr>
          <a:lstStyle/>
          <a:p>
            <a:pPr>
              <a:spcAft>
                <a:spcPts val="600"/>
              </a:spcAft>
              <a:defRPr/>
            </a:pPr>
            <a:r>
              <a:rPr lang="en-AU" sz="1400" dirty="0">
                <a:solidFill>
                  <a:prstClr val="black"/>
                </a:solidFill>
                <a:latin typeface="Calibri" panose="020F0502020204030204" pitchFamily="34" charset="0"/>
              </a:rPr>
              <a:t>Fourier and B-Spline fitting processes are demonstrated in Warmenhoven et al. (2017).</a:t>
            </a:r>
          </a:p>
        </p:txBody>
      </p:sp>
    </p:spTree>
    <p:extLst>
      <p:ext uri="{BB962C8B-B14F-4D97-AF65-F5344CB8AC3E}">
        <p14:creationId xmlns:p14="http://schemas.microsoft.com/office/powerpoint/2010/main" val="3498394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EDDFD2-A50B-4E05-A28E-722B77A6BB7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18423" y="1062414"/>
            <a:ext cx="3886200" cy="5053080"/>
          </a:xfrm>
          <a:prstGeom prst="rect">
            <a:avLst/>
          </a:prstGeom>
        </p:spPr>
      </p:pic>
      <p:pic>
        <p:nvPicPr>
          <p:cNvPr id="5" name="Picture 4">
            <a:extLst>
              <a:ext uri="{FF2B5EF4-FFF2-40B4-BE49-F238E27FC236}">
                <a16:creationId xmlns:a16="http://schemas.microsoft.com/office/drawing/2014/main" id="{4EC03FE5-EA5C-4A19-A673-80481117AF55}"/>
              </a:ext>
            </a:extLst>
          </p:cNvPr>
          <p:cNvPicPr>
            <a:picLocks noChangeAspect="1"/>
          </p:cNvPicPr>
          <p:nvPr/>
        </p:nvPicPr>
        <p:blipFill>
          <a:blip r:embed="rId4">
            <a:lum bright="70000" contrast="-70000"/>
          </a:blip>
          <a:stretch>
            <a:fillRect/>
          </a:stretch>
        </p:blipFill>
        <p:spPr>
          <a:xfrm>
            <a:off x="6636630" y="762457"/>
            <a:ext cx="4611481" cy="3958353"/>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Functional Data Analysis (FDA)</a:t>
            </a:r>
            <a:endParaRPr lang="en-US" b="0" dirty="0">
              <a:solidFill>
                <a:schemeClr val="accent1"/>
              </a:solidFill>
              <a:latin typeface="Tw Cen MT" charset="0"/>
            </a:endParaRPr>
          </a:p>
        </p:txBody>
      </p:sp>
      <p:sp>
        <p:nvSpPr>
          <p:cNvPr id="4" name="Content Placeholder 2">
            <a:extLst>
              <a:ext uri="{FF2B5EF4-FFF2-40B4-BE49-F238E27FC236}">
                <a16:creationId xmlns:a16="http://schemas.microsoft.com/office/drawing/2014/main" id="{8124EA4F-1804-4DE3-9AD2-D48F99D7010B}"/>
              </a:ext>
            </a:extLst>
          </p:cNvPr>
          <p:cNvSpPr txBox="1">
            <a:spLocks/>
          </p:cNvSpPr>
          <p:nvPr/>
        </p:nvSpPr>
        <p:spPr>
          <a:xfrm>
            <a:off x="6257828" y="1519623"/>
            <a:ext cx="4124227" cy="4767263"/>
          </a:xfrm>
          <a:prstGeom prst="rect">
            <a:avLst/>
          </a:prstGeom>
        </p:spPr>
        <p:txBody>
          <a:bodyPr vert="horz" lIns="91440" tIns="45720" rIns="91440" bIns="45720" rtlCol="0">
            <a:no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600"/>
              </a:spcAft>
              <a:buNone/>
              <a:defRPr/>
            </a:pPr>
            <a:r>
              <a:rPr lang="en-AU" b="1" i="1" dirty="0">
                <a:solidFill>
                  <a:schemeClr val="tx2">
                    <a:lumMod val="60000"/>
                    <a:lumOff val="40000"/>
                  </a:schemeClr>
                </a:solidFill>
                <a:latin typeface="Calibri" panose="020F0502020204030204" pitchFamily="34" charset="0"/>
                <a:ea typeface="+mn-ea"/>
              </a:rPr>
              <a:t>General FDA Steps:</a:t>
            </a:r>
          </a:p>
          <a:p>
            <a:pPr marL="0" indent="0" fontAlgn="auto">
              <a:spcAft>
                <a:spcPts val="600"/>
              </a:spcAft>
              <a:buNone/>
              <a:defRPr/>
            </a:pPr>
            <a:endParaRPr lang="en-AU" sz="1800" dirty="0">
              <a:solidFill>
                <a:prstClr val="black"/>
              </a:solidFill>
              <a:latin typeface="Calibri" panose="020F0502020204030204" pitchFamily="34" charset="0"/>
              <a:ea typeface="+mn-ea"/>
            </a:endParaRPr>
          </a:p>
          <a:p>
            <a:pPr fontAlgn="auto">
              <a:spcAft>
                <a:spcPts val="600"/>
              </a:spcAft>
              <a:buFont typeface="+mj-lt"/>
              <a:buAutoNum type="arabicPeriod"/>
              <a:defRPr/>
            </a:pPr>
            <a:r>
              <a:rPr lang="en-AU" sz="1800" dirty="0">
                <a:solidFill>
                  <a:srgbClr val="0070C0"/>
                </a:solidFill>
                <a:effectLst>
                  <a:outerShdw blurRad="38100" dist="38100" dir="2700000" algn="tl">
                    <a:srgbClr val="000000">
                      <a:alpha val="43137"/>
                    </a:srgbClr>
                  </a:outerShdw>
                </a:effectLst>
                <a:latin typeface="Calibri" panose="020F0502020204030204" pitchFamily="34" charset="0"/>
                <a:ea typeface="+mn-ea"/>
              </a:rPr>
              <a:t>Fitting functions with the addition of smoothing using a roughness penalty.</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Registration techniques using time-warping functions.</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The implementation of statistical techniques such as hypothesis testing (t-tests, ANOVAs, regressions, etc.), or dimension reduction approaches (PCA, etc.).  </a:t>
            </a:r>
          </a:p>
          <a:p>
            <a:pPr fontAlgn="auto">
              <a:spcAft>
                <a:spcPts val="600"/>
              </a:spcAft>
              <a:buFont typeface="+mj-lt"/>
              <a:buAutoNum type="arabicPeriod"/>
              <a:defRPr/>
            </a:pPr>
            <a:endParaRPr lang="en-AU" sz="1800" dirty="0">
              <a:solidFill>
                <a:prstClr val="black"/>
              </a:solidFill>
              <a:latin typeface="Calibri" panose="020F0502020204030204" pitchFamily="34" charset="0"/>
              <a:ea typeface="+mn-ea"/>
            </a:endParaRPr>
          </a:p>
          <a:p>
            <a:pPr marL="0" indent="0" fontAlgn="auto">
              <a:spcAft>
                <a:spcPts val="600"/>
              </a:spcAft>
              <a:buNone/>
              <a:defRPr/>
            </a:pPr>
            <a:r>
              <a:rPr lang="en-AU" sz="1800" dirty="0">
                <a:solidFill>
                  <a:prstClr val="black"/>
                </a:solidFill>
                <a:latin typeface="Calibri" panose="020F0502020204030204" pitchFamily="34" charset="0"/>
                <a:ea typeface="+mn-ea"/>
              </a:rPr>
              <a:t>Functional PCA (</a:t>
            </a:r>
            <a:r>
              <a:rPr lang="en-AU" sz="1800" i="1" dirty="0">
                <a:solidFill>
                  <a:prstClr val="black"/>
                </a:solidFill>
                <a:latin typeface="Calibri" panose="020F0502020204030204" pitchFamily="34" charset="0"/>
                <a:ea typeface="+mn-ea"/>
              </a:rPr>
              <a:t>f</a:t>
            </a:r>
            <a:r>
              <a:rPr lang="en-AU" sz="1800" dirty="0">
                <a:solidFill>
                  <a:prstClr val="black"/>
                </a:solidFill>
                <a:latin typeface="Calibri" panose="020F0502020204030204" pitchFamily="34" charset="0"/>
                <a:ea typeface="+mn-ea"/>
              </a:rPr>
              <a:t>PCA) is the most commonly used in biomechanics and human movement.</a:t>
            </a:r>
          </a:p>
        </p:txBody>
      </p:sp>
      <p:sp>
        <p:nvSpPr>
          <p:cNvPr id="8" name="Rectangle 7">
            <a:extLst>
              <a:ext uri="{FF2B5EF4-FFF2-40B4-BE49-F238E27FC236}">
                <a16:creationId xmlns:a16="http://schemas.microsoft.com/office/drawing/2014/main" id="{F02523C4-BA21-42D6-B802-C00B2DBC8400}"/>
              </a:ext>
            </a:extLst>
          </p:cNvPr>
          <p:cNvSpPr/>
          <p:nvPr/>
        </p:nvSpPr>
        <p:spPr>
          <a:xfrm>
            <a:off x="1066798" y="5963720"/>
            <a:ext cx="4780900" cy="523220"/>
          </a:xfrm>
          <a:prstGeom prst="rect">
            <a:avLst/>
          </a:prstGeom>
        </p:spPr>
        <p:txBody>
          <a:bodyPr wrap="square">
            <a:spAutoFit/>
          </a:bodyPr>
          <a:lstStyle/>
          <a:p>
            <a:pPr>
              <a:spcAft>
                <a:spcPts val="600"/>
              </a:spcAft>
              <a:defRPr/>
            </a:pPr>
            <a:r>
              <a:rPr lang="en-AU" sz="1400" dirty="0">
                <a:solidFill>
                  <a:prstClr val="black"/>
                </a:solidFill>
                <a:latin typeface="Calibri" panose="020F0502020204030204" pitchFamily="34" charset="0"/>
              </a:rPr>
              <a:t>Fourier and B-Spline fitting processes are demonstrated in Warmenhoven et al. (2017).</a:t>
            </a:r>
          </a:p>
        </p:txBody>
      </p:sp>
    </p:spTree>
    <p:extLst>
      <p:ext uri="{BB962C8B-B14F-4D97-AF65-F5344CB8AC3E}">
        <p14:creationId xmlns:p14="http://schemas.microsoft.com/office/powerpoint/2010/main" val="188328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59B8A3-47EF-4CD0-9CC1-9813E4246DD6}"/>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Functional Data Analysis (FDA)</a:t>
            </a:r>
            <a:endParaRPr lang="en-US" b="0" dirty="0">
              <a:solidFill>
                <a:schemeClr val="accent1"/>
              </a:solidFill>
              <a:latin typeface="Tw Cen MT" charset="0"/>
            </a:endParaRPr>
          </a:p>
        </p:txBody>
      </p:sp>
      <p:sp>
        <p:nvSpPr>
          <p:cNvPr id="4" name="Content Placeholder 2">
            <a:extLst>
              <a:ext uri="{FF2B5EF4-FFF2-40B4-BE49-F238E27FC236}">
                <a16:creationId xmlns:a16="http://schemas.microsoft.com/office/drawing/2014/main" id="{8124EA4F-1804-4DE3-9AD2-D48F99D7010B}"/>
              </a:ext>
            </a:extLst>
          </p:cNvPr>
          <p:cNvSpPr txBox="1">
            <a:spLocks/>
          </p:cNvSpPr>
          <p:nvPr/>
        </p:nvSpPr>
        <p:spPr>
          <a:xfrm>
            <a:off x="6257828" y="1519623"/>
            <a:ext cx="4124227" cy="4767263"/>
          </a:xfrm>
          <a:prstGeom prst="rect">
            <a:avLst/>
          </a:prstGeom>
        </p:spPr>
        <p:txBody>
          <a:bodyPr vert="horz" lIns="91440" tIns="45720" rIns="91440" bIns="45720" rtlCol="0">
            <a:no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600"/>
              </a:spcAft>
              <a:buNone/>
              <a:defRPr/>
            </a:pPr>
            <a:r>
              <a:rPr lang="en-AU" b="1" i="1" dirty="0">
                <a:solidFill>
                  <a:schemeClr val="tx2">
                    <a:lumMod val="60000"/>
                    <a:lumOff val="40000"/>
                  </a:schemeClr>
                </a:solidFill>
                <a:latin typeface="Calibri" panose="020F0502020204030204" pitchFamily="34" charset="0"/>
                <a:ea typeface="+mn-ea"/>
              </a:rPr>
              <a:t>General FDA Steps:</a:t>
            </a:r>
          </a:p>
          <a:p>
            <a:pPr marL="0" indent="0" fontAlgn="auto">
              <a:spcAft>
                <a:spcPts val="600"/>
              </a:spcAft>
              <a:buNone/>
              <a:defRPr/>
            </a:pPr>
            <a:endParaRPr lang="en-AU" sz="1800" dirty="0">
              <a:solidFill>
                <a:prstClr val="black"/>
              </a:solidFill>
              <a:latin typeface="Calibri" panose="020F0502020204030204" pitchFamily="34" charset="0"/>
              <a:ea typeface="+mn-ea"/>
            </a:endParaRP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Fitting functions with the addition of smoothing using a roughness penalty.</a:t>
            </a:r>
          </a:p>
          <a:p>
            <a:pPr fontAlgn="auto">
              <a:spcAft>
                <a:spcPts val="600"/>
              </a:spcAft>
              <a:buFont typeface="+mj-lt"/>
              <a:buAutoNum type="arabicPeriod"/>
              <a:defRPr/>
            </a:pPr>
            <a:r>
              <a:rPr lang="en-AU" sz="1800" dirty="0">
                <a:solidFill>
                  <a:srgbClr val="0070C0"/>
                </a:solidFill>
                <a:effectLst>
                  <a:outerShdw blurRad="38100" dist="38100" dir="2700000" algn="tl">
                    <a:srgbClr val="000000">
                      <a:alpha val="43137"/>
                    </a:srgbClr>
                  </a:outerShdw>
                </a:effectLst>
                <a:latin typeface="Calibri" panose="020F0502020204030204" pitchFamily="34" charset="0"/>
                <a:ea typeface="+mn-ea"/>
              </a:rPr>
              <a:t>Registration techniques using time-warping functions.</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The implementation of statistical techniques such as hypothesis testing (t-tests, ANOVAs, regressions, etc.), or dimension reduction approaches (PCA, etc.).  </a:t>
            </a:r>
          </a:p>
          <a:p>
            <a:pPr fontAlgn="auto">
              <a:spcAft>
                <a:spcPts val="600"/>
              </a:spcAft>
              <a:buFont typeface="+mj-lt"/>
              <a:buAutoNum type="arabicPeriod"/>
              <a:defRPr/>
            </a:pPr>
            <a:endParaRPr lang="en-AU" sz="1800" dirty="0">
              <a:solidFill>
                <a:prstClr val="black"/>
              </a:solidFill>
              <a:latin typeface="Calibri" panose="020F0502020204030204" pitchFamily="34" charset="0"/>
              <a:ea typeface="+mn-ea"/>
            </a:endParaRPr>
          </a:p>
          <a:p>
            <a:pPr marL="0" indent="0" fontAlgn="auto">
              <a:spcAft>
                <a:spcPts val="600"/>
              </a:spcAft>
              <a:buNone/>
              <a:defRPr/>
            </a:pPr>
            <a:r>
              <a:rPr lang="en-AU" sz="1800" dirty="0">
                <a:solidFill>
                  <a:prstClr val="black"/>
                </a:solidFill>
                <a:latin typeface="Calibri" panose="020F0502020204030204" pitchFamily="34" charset="0"/>
                <a:ea typeface="+mn-ea"/>
              </a:rPr>
              <a:t>Functional PCA (</a:t>
            </a:r>
            <a:r>
              <a:rPr lang="en-AU" sz="1800" i="1" dirty="0">
                <a:solidFill>
                  <a:prstClr val="black"/>
                </a:solidFill>
                <a:latin typeface="Calibri" panose="020F0502020204030204" pitchFamily="34" charset="0"/>
                <a:ea typeface="+mn-ea"/>
              </a:rPr>
              <a:t>f</a:t>
            </a:r>
            <a:r>
              <a:rPr lang="en-AU" sz="1800" dirty="0">
                <a:solidFill>
                  <a:prstClr val="black"/>
                </a:solidFill>
                <a:latin typeface="Calibri" panose="020F0502020204030204" pitchFamily="34" charset="0"/>
                <a:ea typeface="+mn-ea"/>
              </a:rPr>
              <a:t>PCA) is the most commonly used in biomechanics and human movement.</a:t>
            </a:r>
          </a:p>
        </p:txBody>
      </p:sp>
      <p:pic>
        <p:nvPicPr>
          <p:cNvPr id="6" name="Picture 5">
            <a:extLst>
              <a:ext uri="{FF2B5EF4-FFF2-40B4-BE49-F238E27FC236}">
                <a16:creationId xmlns:a16="http://schemas.microsoft.com/office/drawing/2014/main" id="{BA48A35D-4B6D-4662-AB3E-5D3E4A53A474}"/>
              </a:ext>
            </a:extLst>
          </p:cNvPr>
          <p:cNvPicPr>
            <a:picLocks noChangeAspect="1"/>
          </p:cNvPicPr>
          <p:nvPr/>
        </p:nvPicPr>
        <p:blipFill>
          <a:blip r:embed="rId4"/>
          <a:stretch>
            <a:fillRect/>
          </a:stretch>
        </p:blipFill>
        <p:spPr>
          <a:xfrm>
            <a:off x="1664397" y="1408760"/>
            <a:ext cx="4593431" cy="3929063"/>
          </a:xfrm>
          <a:prstGeom prst="rect">
            <a:avLst/>
          </a:prstGeom>
        </p:spPr>
      </p:pic>
      <p:sp>
        <p:nvSpPr>
          <p:cNvPr id="10" name="TextBox 9">
            <a:extLst>
              <a:ext uri="{FF2B5EF4-FFF2-40B4-BE49-F238E27FC236}">
                <a16:creationId xmlns:a16="http://schemas.microsoft.com/office/drawing/2014/main" id="{7DC80A6A-D282-4FAB-A865-0FE913756E0F}"/>
              </a:ext>
            </a:extLst>
          </p:cNvPr>
          <p:cNvSpPr txBox="1"/>
          <p:nvPr/>
        </p:nvSpPr>
        <p:spPr>
          <a:xfrm>
            <a:off x="1981201" y="5436721"/>
            <a:ext cx="3952972" cy="307777"/>
          </a:xfrm>
          <a:prstGeom prst="rect">
            <a:avLst/>
          </a:prstGeom>
          <a:noFill/>
        </p:spPr>
        <p:txBody>
          <a:bodyPr wrap="square" rtlCol="0">
            <a:spAutoFit/>
          </a:bodyPr>
          <a:lstStyle/>
          <a:p>
            <a:r>
              <a:rPr lang="en-AU" sz="1400" dirty="0"/>
              <a:t>Handwriting data from Ramsay &amp; Silverman (2002).</a:t>
            </a:r>
          </a:p>
        </p:txBody>
      </p:sp>
    </p:spTree>
    <p:extLst>
      <p:ext uri="{BB962C8B-B14F-4D97-AF65-F5344CB8AC3E}">
        <p14:creationId xmlns:p14="http://schemas.microsoft.com/office/powerpoint/2010/main" val="112939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DFA2D3-66B2-4A3E-9070-863D206B2004}"/>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Functional Data Analysis (FDA)</a:t>
            </a:r>
            <a:endParaRPr lang="en-US" b="0" dirty="0">
              <a:solidFill>
                <a:schemeClr val="accent1"/>
              </a:solidFill>
              <a:latin typeface="Tw Cen MT" charset="0"/>
            </a:endParaRPr>
          </a:p>
        </p:txBody>
      </p:sp>
      <p:sp>
        <p:nvSpPr>
          <p:cNvPr id="4" name="Content Placeholder 2">
            <a:extLst>
              <a:ext uri="{FF2B5EF4-FFF2-40B4-BE49-F238E27FC236}">
                <a16:creationId xmlns:a16="http://schemas.microsoft.com/office/drawing/2014/main" id="{8124EA4F-1804-4DE3-9AD2-D48F99D7010B}"/>
              </a:ext>
            </a:extLst>
          </p:cNvPr>
          <p:cNvSpPr txBox="1">
            <a:spLocks/>
          </p:cNvSpPr>
          <p:nvPr/>
        </p:nvSpPr>
        <p:spPr>
          <a:xfrm>
            <a:off x="6257828" y="1519623"/>
            <a:ext cx="4124227" cy="4767263"/>
          </a:xfrm>
          <a:prstGeom prst="rect">
            <a:avLst/>
          </a:prstGeom>
        </p:spPr>
        <p:txBody>
          <a:bodyPr vert="horz" lIns="91440" tIns="45720" rIns="91440" bIns="45720" rtlCol="0">
            <a:no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600"/>
              </a:spcAft>
              <a:buNone/>
              <a:defRPr/>
            </a:pPr>
            <a:r>
              <a:rPr lang="en-AU" b="1" i="1" dirty="0">
                <a:solidFill>
                  <a:schemeClr val="tx2">
                    <a:lumMod val="60000"/>
                    <a:lumOff val="40000"/>
                  </a:schemeClr>
                </a:solidFill>
                <a:latin typeface="Calibri" panose="020F0502020204030204" pitchFamily="34" charset="0"/>
                <a:ea typeface="+mn-ea"/>
              </a:rPr>
              <a:t>General FDA Steps:</a:t>
            </a:r>
          </a:p>
          <a:p>
            <a:pPr marL="0" indent="0" fontAlgn="auto">
              <a:spcAft>
                <a:spcPts val="600"/>
              </a:spcAft>
              <a:buNone/>
              <a:defRPr/>
            </a:pPr>
            <a:endParaRPr lang="en-AU" sz="1800" dirty="0">
              <a:solidFill>
                <a:prstClr val="black"/>
              </a:solidFill>
              <a:latin typeface="Calibri" panose="020F0502020204030204" pitchFamily="34" charset="0"/>
              <a:ea typeface="+mn-ea"/>
            </a:endParaRP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Fitting functions with the addition of smoothing using a roughness penalty.</a:t>
            </a:r>
          </a:p>
          <a:p>
            <a:pPr fontAlgn="auto">
              <a:spcAft>
                <a:spcPts val="600"/>
              </a:spcAft>
              <a:buFont typeface="+mj-lt"/>
              <a:buAutoNum type="arabicPeriod"/>
              <a:defRPr/>
            </a:pPr>
            <a:r>
              <a:rPr lang="en-AU" sz="1800" dirty="0">
                <a:solidFill>
                  <a:srgbClr val="0070C0"/>
                </a:solidFill>
                <a:effectLst>
                  <a:outerShdw blurRad="38100" dist="38100" dir="2700000" algn="tl">
                    <a:srgbClr val="000000">
                      <a:alpha val="43137"/>
                    </a:srgbClr>
                  </a:outerShdw>
                </a:effectLst>
                <a:latin typeface="Calibri" panose="020F0502020204030204" pitchFamily="34" charset="0"/>
                <a:ea typeface="+mn-ea"/>
              </a:rPr>
              <a:t>Registration techniques using time-warping functions.</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The implementation of statistical techniques such as hypothesis testing (t-tests, ANOVAs, regressions, etc.), or dimension reduction approaches (PCA, etc.).  </a:t>
            </a:r>
          </a:p>
          <a:p>
            <a:pPr fontAlgn="auto">
              <a:spcAft>
                <a:spcPts val="600"/>
              </a:spcAft>
              <a:buFont typeface="+mj-lt"/>
              <a:buAutoNum type="arabicPeriod"/>
              <a:defRPr/>
            </a:pPr>
            <a:endParaRPr lang="en-AU" sz="1800" dirty="0">
              <a:solidFill>
                <a:prstClr val="black"/>
              </a:solidFill>
              <a:latin typeface="Calibri" panose="020F0502020204030204" pitchFamily="34" charset="0"/>
              <a:ea typeface="+mn-ea"/>
            </a:endParaRPr>
          </a:p>
          <a:p>
            <a:pPr marL="0" indent="0" fontAlgn="auto">
              <a:spcAft>
                <a:spcPts val="600"/>
              </a:spcAft>
              <a:buNone/>
              <a:defRPr/>
            </a:pPr>
            <a:r>
              <a:rPr lang="en-AU" sz="1800" dirty="0">
                <a:solidFill>
                  <a:prstClr val="black"/>
                </a:solidFill>
                <a:latin typeface="Calibri" panose="020F0502020204030204" pitchFamily="34" charset="0"/>
                <a:ea typeface="+mn-ea"/>
              </a:rPr>
              <a:t>Functional PCA (</a:t>
            </a:r>
            <a:r>
              <a:rPr lang="en-AU" sz="1800" i="1" dirty="0">
                <a:solidFill>
                  <a:prstClr val="black"/>
                </a:solidFill>
                <a:latin typeface="Calibri" panose="020F0502020204030204" pitchFamily="34" charset="0"/>
                <a:ea typeface="+mn-ea"/>
              </a:rPr>
              <a:t>f</a:t>
            </a:r>
            <a:r>
              <a:rPr lang="en-AU" sz="1800" dirty="0">
                <a:solidFill>
                  <a:prstClr val="black"/>
                </a:solidFill>
                <a:latin typeface="Calibri" panose="020F0502020204030204" pitchFamily="34" charset="0"/>
                <a:ea typeface="+mn-ea"/>
              </a:rPr>
              <a:t>PCA) is the most commonly used in biomechanics and human movement.</a:t>
            </a:r>
          </a:p>
        </p:txBody>
      </p:sp>
      <p:pic>
        <p:nvPicPr>
          <p:cNvPr id="6" name="Picture 5">
            <a:extLst>
              <a:ext uri="{FF2B5EF4-FFF2-40B4-BE49-F238E27FC236}">
                <a16:creationId xmlns:a16="http://schemas.microsoft.com/office/drawing/2014/main" id="{BA48A35D-4B6D-4662-AB3E-5D3E4A53A474}"/>
              </a:ext>
            </a:extLst>
          </p:cNvPr>
          <p:cNvPicPr>
            <a:picLocks noChangeAspect="1"/>
          </p:cNvPicPr>
          <p:nvPr/>
        </p:nvPicPr>
        <p:blipFill>
          <a:blip r:embed="rId4"/>
          <a:stretch>
            <a:fillRect/>
          </a:stretch>
        </p:blipFill>
        <p:spPr>
          <a:xfrm>
            <a:off x="1664397" y="1408760"/>
            <a:ext cx="4593431" cy="3929063"/>
          </a:xfrm>
          <a:prstGeom prst="rect">
            <a:avLst/>
          </a:prstGeom>
        </p:spPr>
      </p:pic>
      <p:sp>
        <p:nvSpPr>
          <p:cNvPr id="7" name="TextBox 6">
            <a:extLst>
              <a:ext uri="{FF2B5EF4-FFF2-40B4-BE49-F238E27FC236}">
                <a16:creationId xmlns:a16="http://schemas.microsoft.com/office/drawing/2014/main" id="{21FD3B53-2AFC-4F37-84C9-8DC042EB36D0}"/>
              </a:ext>
            </a:extLst>
          </p:cNvPr>
          <p:cNvSpPr txBox="1"/>
          <p:nvPr/>
        </p:nvSpPr>
        <p:spPr>
          <a:xfrm>
            <a:off x="1981201" y="5436721"/>
            <a:ext cx="3952972" cy="307777"/>
          </a:xfrm>
          <a:prstGeom prst="rect">
            <a:avLst/>
          </a:prstGeom>
          <a:noFill/>
        </p:spPr>
        <p:txBody>
          <a:bodyPr wrap="square" rtlCol="0">
            <a:spAutoFit/>
          </a:bodyPr>
          <a:lstStyle/>
          <a:p>
            <a:r>
              <a:rPr lang="en-AU" sz="1400" dirty="0"/>
              <a:t>Handwriting data from Ramsay &amp; Silverman (2002).</a:t>
            </a:r>
          </a:p>
        </p:txBody>
      </p:sp>
      <p:cxnSp>
        <p:nvCxnSpPr>
          <p:cNvPr id="3" name="Straight Arrow Connector 2"/>
          <p:cNvCxnSpPr/>
          <p:nvPr/>
        </p:nvCxnSpPr>
        <p:spPr>
          <a:xfrm>
            <a:off x="2662808" y="4524338"/>
            <a:ext cx="2718707"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534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300C17-2ABB-4B83-B87E-247125AB31D5}"/>
              </a:ext>
            </a:extLst>
          </p:cNvPr>
          <p:cNvPicPr>
            <a:picLocks noChangeAspect="1"/>
          </p:cNvPicPr>
          <p:nvPr/>
        </p:nvPicPr>
        <p:blipFill>
          <a:blip r:embed="rId3">
            <a:lum bright="70000" contrast="-70000"/>
          </a:blip>
          <a:stretch>
            <a:fillRect/>
          </a:stretch>
        </p:blipFill>
        <p:spPr>
          <a:xfrm>
            <a:off x="6636630" y="762457"/>
            <a:ext cx="4611481" cy="3958353"/>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Functional Data Analysis (FDA)</a:t>
            </a:r>
            <a:endParaRPr lang="en-US" b="0" dirty="0">
              <a:solidFill>
                <a:schemeClr val="accent1"/>
              </a:solidFill>
              <a:latin typeface="Tw Cen MT" charset="0"/>
            </a:endParaRPr>
          </a:p>
        </p:txBody>
      </p:sp>
      <p:sp>
        <p:nvSpPr>
          <p:cNvPr id="4" name="Content Placeholder 2">
            <a:extLst>
              <a:ext uri="{FF2B5EF4-FFF2-40B4-BE49-F238E27FC236}">
                <a16:creationId xmlns:a16="http://schemas.microsoft.com/office/drawing/2014/main" id="{8124EA4F-1804-4DE3-9AD2-D48F99D7010B}"/>
              </a:ext>
            </a:extLst>
          </p:cNvPr>
          <p:cNvSpPr txBox="1">
            <a:spLocks/>
          </p:cNvSpPr>
          <p:nvPr/>
        </p:nvSpPr>
        <p:spPr>
          <a:xfrm>
            <a:off x="6257828" y="1519623"/>
            <a:ext cx="4124227" cy="4767263"/>
          </a:xfrm>
          <a:prstGeom prst="rect">
            <a:avLst/>
          </a:prstGeom>
        </p:spPr>
        <p:txBody>
          <a:bodyPr vert="horz" lIns="91440" tIns="45720" rIns="91440" bIns="45720" rtlCol="0">
            <a:no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600"/>
              </a:spcAft>
              <a:buNone/>
              <a:defRPr/>
            </a:pPr>
            <a:r>
              <a:rPr lang="en-AU" b="1" i="1" dirty="0">
                <a:solidFill>
                  <a:schemeClr val="tx2">
                    <a:lumMod val="60000"/>
                    <a:lumOff val="40000"/>
                  </a:schemeClr>
                </a:solidFill>
                <a:latin typeface="Calibri" panose="020F0502020204030204" pitchFamily="34" charset="0"/>
                <a:ea typeface="+mn-ea"/>
              </a:rPr>
              <a:t>General FDA Steps:</a:t>
            </a:r>
          </a:p>
          <a:p>
            <a:pPr marL="0" indent="0" fontAlgn="auto">
              <a:spcAft>
                <a:spcPts val="600"/>
              </a:spcAft>
              <a:buNone/>
              <a:defRPr/>
            </a:pPr>
            <a:endParaRPr lang="en-AU" sz="1800" dirty="0">
              <a:solidFill>
                <a:prstClr val="black"/>
              </a:solidFill>
              <a:latin typeface="Calibri" panose="020F0502020204030204" pitchFamily="34" charset="0"/>
              <a:ea typeface="+mn-ea"/>
            </a:endParaRP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Fitting functions with the addition of smoothing using a roughness penalty.</a:t>
            </a:r>
          </a:p>
          <a:p>
            <a:pPr fontAlgn="auto">
              <a:spcAft>
                <a:spcPts val="600"/>
              </a:spcAft>
              <a:buFont typeface="+mj-lt"/>
              <a:buAutoNum type="arabicPeriod"/>
              <a:defRPr/>
            </a:pPr>
            <a:r>
              <a:rPr lang="en-AU" sz="1800" dirty="0">
                <a:solidFill>
                  <a:srgbClr val="0070C0"/>
                </a:solidFill>
                <a:effectLst>
                  <a:outerShdw blurRad="38100" dist="38100" dir="2700000" algn="tl">
                    <a:srgbClr val="000000">
                      <a:alpha val="43137"/>
                    </a:srgbClr>
                  </a:outerShdw>
                </a:effectLst>
                <a:latin typeface="Calibri" panose="020F0502020204030204" pitchFamily="34" charset="0"/>
                <a:ea typeface="+mn-ea"/>
              </a:rPr>
              <a:t>Registration techniques using time-warping functions.</a:t>
            </a:r>
          </a:p>
          <a:p>
            <a:pPr fontAlgn="auto">
              <a:spcAft>
                <a:spcPts val="600"/>
              </a:spcAft>
              <a:buFont typeface="+mj-lt"/>
              <a:buAutoNum type="arabicPeriod"/>
              <a:defRPr/>
            </a:pPr>
            <a:r>
              <a:rPr lang="en-AU" sz="1800" dirty="0">
                <a:solidFill>
                  <a:prstClr val="black"/>
                </a:solidFill>
                <a:latin typeface="Calibri" panose="020F0502020204030204" pitchFamily="34" charset="0"/>
                <a:ea typeface="+mn-ea"/>
              </a:rPr>
              <a:t>The implementation of statistical techniques such as hypothesis testing (t-tests, ANOVAs, regressions, etc.), or dimension reduction approaches (PCA, etc.).  </a:t>
            </a:r>
          </a:p>
          <a:p>
            <a:pPr fontAlgn="auto">
              <a:spcAft>
                <a:spcPts val="600"/>
              </a:spcAft>
              <a:buFont typeface="+mj-lt"/>
              <a:buAutoNum type="arabicPeriod"/>
              <a:defRPr/>
            </a:pPr>
            <a:endParaRPr lang="en-AU" sz="1800" dirty="0">
              <a:solidFill>
                <a:prstClr val="black"/>
              </a:solidFill>
              <a:latin typeface="Calibri" panose="020F0502020204030204" pitchFamily="34" charset="0"/>
              <a:ea typeface="+mn-ea"/>
            </a:endParaRPr>
          </a:p>
          <a:p>
            <a:pPr marL="0" indent="0" fontAlgn="auto">
              <a:spcAft>
                <a:spcPts val="600"/>
              </a:spcAft>
              <a:buNone/>
              <a:defRPr/>
            </a:pPr>
            <a:r>
              <a:rPr lang="en-AU" sz="1800" dirty="0">
                <a:solidFill>
                  <a:prstClr val="black"/>
                </a:solidFill>
                <a:latin typeface="Calibri" panose="020F0502020204030204" pitchFamily="34" charset="0"/>
                <a:ea typeface="+mn-ea"/>
              </a:rPr>
              <a:t>Functional PCA (</a:t>
            </a:r>
            <a:r>
              <a:rPr lang="en-AU" sz="1800" i="1" dirty="0">
                <a:solidFill>
                  <a:prstClr val="black"/>
                </a:solidFill>
                <a:latin typeface="Calibri" panose="020F0502020204030204" pitchFamily="34" charset="0"/>
                <a:ea typeface="+mn-ea"/>
              </a:rPr>
              <a:t>f</a:t>
            </a:r>
            <a:r>
              <a:rPr lang="en-AU" sz="1800" dirty="0">
                <a:solidFill>
                  <a:prstClr val="black"/>
                </a:solidFill>
                <a:latin typeface="Calibri" panose="020F0502020204030204" pitchFamily="34" charset="0"/>
                <a:ea typeface="+mn-ea"/>
              </a:rPr>
              <a:t>PCA) is the most commonly used in biomechanics and human movement.</a:t>
            </a:r>
          </a:p>
        </p:txBody>
      </p:sp>
      <p:pic>
        <p:nvPicPr>
          <p:cNvPr id="6" name="Picture 5">
            <a:extLst>
              <a:ext uri="{FF2B5EF4-FFF2-40B4-BE49-F238E27FC236}">
                <a16:creationId xmlns:a16="http://schemas.microsoft.com/office/drawing/2014/main" id="{BA48A35D-4B6D-4662-AB3E-5D3E4A53A474}"/>
              </a:ext>
            </a:extLst>
          </p:cNvPr>
          <p:cNvPicPr>
            <a:picLocks noChangeAspect="1"/>
          </p:cNvPicPr>
          <p:nvPr/>
        </p:nvPicPr>
        <p:blipFill>
          <a:blip r:embed="rId4"/>
          <a:stretch>
            <a:fillRect/>
          </a:stretch>
        </p:blipFill>
        <p:spPr>
          <a:xfrm>
            <a:off x="1664397" y="1408760"/>
            <a:ext cx="4593431" cy="3929063"/>
          </a:xfrm>
          <a:prstGeom prst="rect">
            <a:avLst/>
          </a:prstGeom>
        </p:spPr>
      </p:pic>
      <p:sp>
        <p:nvSpPr>
          <p:cNvPr id="7" name="TextBox 6">
            <a:extLst>
              <a:ext uri="{FF2B5EF4-FFF2-40B4-BE49-F238E27FC236}">
                <a16:creationId xmlns:a16="http://schemas.microsoft.com/office/drawing/2014/main" id="{21FD3B53-2AFC-4F37-84C9-8DC042EB36D0}"/>
              </a:ext>
            </a:extLst>
          </p:cNvPr>
          <p:cNvSpPr txBox="1"/>
          <p:nvPr/>
        </p:nvSpPr>
        <p:spPr>
          <a:xfrm>
            <a:off x="1981201" y="5436721"/>
            <a:ext cx="3952972" cy="307777"/>
          </a:xfrm>
          <a:prstGeom prst="rect">
            <a:avLst/>
          </a:prstGeom>
          <a:noFill/>
        </p:spPr>
        <p:txBody>
          <a:bodyPr wrap="square" rtlCol="0">
            <a:spAutoFit/>
          </a:bodyPr>
          <a:lstStyle/>
          <a:p>
            <a:r>
              <a:rPr lang="en-AU" sz="1400" dirty="0"/>
              <a:t>Handwriting data from Ramsay &amp; Silverman (2002).</a:t>
            </a:r>
          </a:p>
        </p:txBody>
      </p:sp>
      <p:cxnSp>
        <p:nvCxnSpPr>
          <p:cNvPr id="8" name="Straight Arrow Connector 7"/>
          <p:cNvCxnSpPr/>
          <p:nvPr/>
        </p:nvCxnSpPr>
        <p:spPr>
          <a:xfrm>
            <a:off x="2675165" y="4524341"/>
            <a:ext cx="2718707"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1213878" y="3052099"/>
            <a:ext cx="2718707"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4470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TotalTime>
  <Words>4810</Words>
  <Application>Microsoft Office PowerPoint</Application>
  <PresentationFormat>Widescreen</PresentationFormat>
  <Paragraphs>645</Paragraphs>
  <Slides>45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ＭＳ Ｐゴシック</vt:lpstr>
      <vt:lpstr>Arial</vt:lpstr>
      <vt:lpstr>Calibri</vt:lpstr>
      <vt:lpstr>Calibri Light</vt:lpstr>
      <vt:lpstr>Lucida Grande</vt:lpstr>
      <vt:lpstr>Tw Cen MT</vt:lpstr>
      <vt:lpstr>Office Theme</vt:lpstr>
      <vt:lpstr>Advanced Statistical Analysis of Biomechanical Time Series</vt:lpstr>
      <vt:lpstr>PowerPoint Presentation</vt:lpstr>
      <vt:lpstr>Functional Data Analysis (FDA)</vt:lpstr>
      <vt:lpstr>Functional Data Analysis (FDA)</vt:lpstr>
      <vt:lpstr>Functional Data Analysis (FDA)</vt:lpstr>
      <vt:lpstr>Functional Data Analysis (FDA)</vt:lpstr>
      <vt:lpstr>Functional Data Analysis (FDA)</vt:lpstr>
      <vt:lpstr>Functional Data Analysis (FDA)</vt:lpstr>
      <vt:lpstr>Functional Data Analysis (FDA)</vt:lpstr>
      <vt:lpstr>Functional Data Analysis (FDA)</vt:lpstr>
      <vt:lpstr>Functional Data Analysis (FDA)</vt:lpstr>
      <vt:lpstr>PowerPoint Presentation</vt:lpstr>
      <vt:lpstr>FDA Techniques</vt:lpstr>
      <vt:lpstr>FDA Techniques</vt:lpstr>
      <vt:lpstr>FDA Techniques</vt:lpstr>
      <vt:lpstr>FDA Techniques</vt:lpstr>
      <vt:lpstr>FDA Techniques</vt:lpstr>
      <vt:lpstr>FDA Techniques</vt:lpstr>
      <vt:lpstr>FDA Techniques</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Finding Patterns with PCA and fPCA</vt:lpstr>
      <vt:lpstr>Functional Linear Models</vt:lpstr>
      <vt:lpstr>Functional t-test</vt:lpstr>
      <vt:lpstr>Functional t-test</vt:lpstr>
      <vt:lpstr>Functional t-test</vt:lpstr>
      <vt:lpstr>Functional t-test</vt:lpstr>
      <vt:lpstr>Functional t-test</vt:lpstr>
      <vt:lpstr>Functional t-test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Warmenhoven</dc:creator>
  <cp:lastModifiedBy>John Warmenhoven</cp:lastModifiedBy>
  <cp:revision>110</cp:revision>
  <dcterms:created xsi:type="dcterms:W3CDTF">2018-04-29T13:10:04Z</dcterms:created>
  <dcterms:modified xsi:type="dcterms:W3CDTF">2018-05-29T14:24:18Z</dcterms:modified>
</cp:coreProperties>
</file>